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sldIdLst>
    <p:sldId id="256" r:id="rId5"/>
    <p:sldId id="257" r:id="rId6"/>
    <p:sldId id="258" r:id="rId7"/>
    <p:sldId id="259" r:id="rId8"/>
    <p:sldId id="260" r:id="rId9"/>
    <p:sldId id="263" r:id="rId10"/>
    <p:sldId id="264" r:id="rId11"/>
    <p:sldId id="261" r:id="rId12"/>
    <p:sldId id="262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24F7E3-EED1-4964-B24A-093C125B198B}" v="114" dt="2025-11-23T22:40:16.6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3885" autoAdjust="0"/>
  </p:normalViewPr>
  <p:slideViewPr>
    <p:cSldViewPr snapToGrid="0">
      <p:cViewPr varScale="1">
        <p:scale>
          <a:sx n="90" d="100"/>
          <a:sy n="90" d="100"/>
        </p:scale>
        <p:origin x="23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DFE912-4779-4644-B8C6-9448CC621C76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DDA0FF3-6D44-44A5-A768-C608E421D439}">
      <dgm:prSet phldrT="[Text]"/>
      <dgm:spPr/>
      <dgm:t>
        <a:bodyPr/>
        <a:lstStyle/>
        <a:p>
          <a:pPr>
            <a:buNone/>
          </a:pPr>
          <a:r>
            <a:rPr lang="en-US" b="0" dirty="0"/>
            <a:t>The Pivot</a:t>
          </a:r>
        </a:p>
      </dgm:t>
    </dgm:pt>
    <dgm:pt modelId="{808825DB-8104-4804-8F9F-7B374834261D}" type="parTrans" cxnId="{DA09243B-A8DC-4472-A1B7-63BB47999CA6}">
      <dgm:prSet/>
      <dgm:spPr/>
      <dgm:t>
        <a:bodyPr/>
        <a:lstStyle/>
        <a:p>
          <a:endParaRPr lang="en-US"/>
        </a:p>
      </dgm:t>
    </dgm:pt>
    <dgm:pt modelId="{8EBE873C-4135-4F2F-8A13-383ECACFE6A1}" type="sibTrans" cxnId="{DA09243B-A8DC-4472-A1B7-63BB47999CA6}">
      <dgm:prSet/>
      <dgm:spPr/>
      <dgm:t>
        <a:bodyPr/>
        <a:lstStyle/>
        <a:p>
          <a:endParaRPr lang="en-US"/>
        </a:p>
      </dgm:t>
    </dgm:pt>
    <dgm:pt modelId="{6BFE3522-D7A7-4928-9158-7BAE4FACD275}">
      <dgm:prSet phldrT="[Text]"/>
      <dgm:spPr/>
      <dgm:t>
        <a:bodyPr/>
        <a:lstStyle/>
        <a:p>
          <a:pPr>
            <a:buNone/>
          </a:pPr>
          <a:r>
            <a:rPr lang="en-US" dirty="0"/>
            <a:t>Started looking for DLSS, realized it was too specific. Zoomed out to general LLM development.</a:t>
          </a:r>
        </a:p>
      </dgm:t>
    </dgm:pt>
    <dgm:pt modelId="{4FE1CC82-9882-4C70-B1BF-E2293F965EBA}" type="parTrans" cxnId="{4487DC7D-68EA-4817-80F4-F278503F8C80}">
      <dgm:prSet/>
      <dgm:spPr/>
      <dgm:t>
        <a:bodyPr/>
        <a:lstStyle/>
        <a:p>
          <a:endParaRPr lang="en-US"/>
        </a:p>
      </dgm:t>
    </dgm:pt>
    <dgm:pt modelId="{FB43B839-FBA4-4D1A-B758-43E3E5E4FBA9}" type="sibTrans" cxnId="{4487DC7D-68EA-4817-80F4-F278503F8C80}">
      <dgm:prSet/>
      <dgm:spPr/>
      <dgm:t>
        <a:bodyPr/>
        <a:lstStyle/>
        <a:p>
          <a:endParaRPr lang="en-US"/>
        </a:p>
      </dgm:t>
    </dgm:pt>
    <dgm:pt modelId="{70C6FDB9-5B0A-4A79-91FA-2FF4F5EED483}">
      <dgm:prSet phldrT="[Text]" phldr="0"/>
      <dgm:spPr/>
      <dgm:t>
        <a:bodyPr/>
        <a:lstStyle/>
        <a:p>
          <a:r>
            <a:rPr lang="en-US" dirty="0"/>
            <a:t>Databases</a:t>
          </a:r>
        </a:p>
      </dgm:t>
    </dgm:pt>
    <dgm:pt modelId="{15D12707-5A58-4AD4-9F95-52598151D5CF}" type="parTrans" cxnId="{E3A1DA87-3EB6-465C-A069-9F6FB184B440}">
      <dgm:prSet/>
      <dgm:spPr/>
      <dgm:t>
        <a:bodyPr/>
        <a:lstStyle/>
        <a:p>
          <a:endParaRPr lang="en-US"/>
        </a:p>
      </dgm:t>
    </dgm:pt>
    <dgm:pt modelId="{5E2C3133-9CB8-4EE3-A997-B2764C2DBB7F}" type="sibTrans" cxnId="{E3A1DA87-3EB6-465C-A069-9F6FB184B440}">
      <dgm:prSet/>
      <dgm:spPr/>
      <dgm:t>
        <a:bodyPr/>
        <a:lstStyle/>
        <a:p>
          <a:endParaRPr lang="en-US"/>
        </a:p>
      </dgm:t>
    </dgm:pt>
    <dgm:pt modelId="{B0EEA7C8-EE0A-4F4F-B7AB-E22E742AC586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Rutgers University Libraries &amp; </a:t>
          </a:r>
          <a:r>
            <a:rPr lang="en-US" dirty="0" err="1"/>
            <a:t>arXiv</a:t>
          </a:r>
          <a:r>
            <a:rPr lang="en-US" dirty="0"/>
            <a:t> (Cornell University).</a:t>
          </a:r>
        </a:p>
      </dgm:t>
    </dgm:pt>
    <dgm:pt modelId="{AFF72E9C-3CC1-43A2-A44C-878B367EC4C5}" type="parTrans" cxnId="{A65621A4-8474-4F5F-86C8-3BAB04EDD434}">
      <dgm:prSet/>
      <dgm:spPr/>
      <dgm:t>
        <a:bodyPr/>
        <a:lstStyle/>
        <a:p>
          <a:endParaRPr lang="en-US"/>
        </a:p>
      </dgm:t>
    </dgm:pt>
    <dgm:pt modelId="{97EC55A1-FF2E-4F3C-AB57-35578FCD2250}" type="sibTrans" cxnId="{A65621A4-8474-4F5F-86C8-3BAB04EDD434}">
      <dgm:prSet/>
      <dgm:spPr/>
      <dgm:t>
        <a:bodyPr/>
        <a:lstStyle/>
        <a:p>
          <a:endParaRPr lang="en-US"/>
        </a:p>
      </dgm:t>
    </dgm:pt>
    <dgm:pt modelId="{F37598AD-5BE6-44C9-99B4-DDCAD97796E1}">
      <dgm:prSet phldrT="[Text]"/>
      <dgm:spPr/>
      <dgm:t>
        <a:bodyPr/>
        <a:lstStyle/>
        <a:p>
          <a:pPr>
            <a:buNone/>
          </a:pPr>
          <a:r>
            <a:rPr lang="en-US" dirty="0"/>
            <a:t>Key Concepts</a:t>
          </a:r>
        </a:p>
      </dgm:t>
    </dgm:pt>
    <dgm:pt modelId="{B28C0942-9A8D-4B8C-BFAC-C036B595D771}" type="parTrans" cxnId="{DA2DC01F-84C7-4C50-999D-A6C7521781DF}">
      <dgm:prSet/>
      <dgm:spPr/>
      <dgm:t>
        <a:bodyPr/>
        <a:lstStyle/>
        <a:p>
          <a:endParaRPr lang="en-US"/>
        </a:p>
      </dgm:t>
    </dgm:pt>
    <dgm:pt modelId="{F4F4C3F2-8458-4168-AFB9-54354CC08A68}" type="sibTrans" cxnId="{DA2DC01F-84C7-4C50-999D-A6C7521781DF}">
      <dgm:prSet/>
      <dgm:spPr/>
      <dgm:t>
        <a:bodyPr/>
        <a:lstStyle/>
        <a:p>
          <a:endParaRPr lang="en-US"/>
        </a:p>
      </dgm:t>
    </dgm:pt>
    <dgm:pt modelId="{ABA7EC04-5D88-452E-BF6F-46E23B0A1D26}">
      <dgm:prSet phldrT="[Text]"/>
      <dgm:spPr/>
      <dgm:t>
        <a:bodyPr/>
        <a:lstStyle/>
        <a:p>
          <a:pPr>
            <a:buNone/>
          </a:pPr>
          <a:r>
            <a:rPr lang="en-US" dirty="0"/>
            <a:t>LLM, Token, Machine Learning / Reinforcement Learning, Scaling </a:t>
          </a:r>
        </a:p>
      </dgm:t>
    </dgm:pt>
    <dgm:pt modelId="{965DB6A9-038F-4A5E-8685-EE445E3BA7FE}" type="parTrans" cxnId="{CB33DAA0-8C25-4AD2-82A5-50007EF10D53}">
      <dgm:prSet/>
      <dgm:spPr/>
      <dgm:t>
        <a:bodyPr/>
        <a:lstStyle/>
        <a:p>
          <a:endParaRPr lang="en-US"/>
        </a:p>
      </dgm:t>
    </dgm:pt>
    <dgm:pt modelId="{B9B299EA-EEC5-46B3-A9C2-028314B68DF9}" type="sibTrans" cxnId="{CB33DAA0-8C25-4AD2-82A5-50007EF10D53}">
      <dgm:prSet/>
      <dgm:spPr/>
      <dgm:t>
        <a:bodyPr/>
        <a:lstStyle/>
        <a:p>
          <a:endParaRPr lang="en-US"/>
        </a:p>
      </dgm:t>
    </dgm:pt>
    <dgm:pt modelId="{459AF35C-943F-4B86-9746-189C0DC65233}" type="pres">
      <dgm:prSet presAssocID="{2DDFE912-4779-4644-B8C6-9448CC621C76}" presName="Name0" presStyleCnt="0">
        <dgm:presLayoutVars>
          <dgm:dir/>
          <dgm:animLvl val="lvl"/>
          <dgm:resizeHandles val="exact"/>
        </dgm:presLayoutVars>
      </dgm:prSet>
      <dgm:spPr/>
    </dgm:pt>
    <dgm:pt modelId="{F7F38349-08D2-4384-8BB0-3F25B0B335EA}" type="pres">
      <dgm:prSet presAssocID="{8DDA0FF3-6D44-44A5-A768-C608E421D439}" presName="composite" presStyleCnt="0"/>
      <dgm:spPr/>
    </dgm:pt>
    <dgm:pt modelId="{381BE0FB-ECED-452E-8488-B716F1B772FD}" type="pres">
      <dgm:prSet presAssocID="{8DDA0FF3-6D44-44A5-A768-C608E421D439}" presName="parTx" presStyleLbl="alignNode1" presStyleIdx="0" presStyleCnt="3">
        <dgm:presLayoutVars>
          <dgm:chMax val="0"/>
          <dgm:chPref val="0"/>
        </dgm:presLayoutVars>
      </dgm:prSet>
      <dgm:spPr/>
    </dgm:pt>
    <dgm:pt modelId="{12FC03B5-B09F-4355-925E-B08ACE4C765A}" type="pres">
      <dgm:prSet presAssocID="{8DDA0FF3-6D44-44A5-A768-C608E421D439}" presName="desTx" presStyleLbl="alignAccFollowNode1" presStyleIdx="0" presStyleCnt="3">
        <dgm:presLayoutVars/>
      </dgm:prSet>
      <dgm:spPr/>
    </dgm:pt>
    <dgm:pt modelId="{C679A867-0EDD-4C8F-B5B5-2674242DBCA9}" type="pres">
      <dgm:prSet presAssocID="{8EBE873C-4135-4F2F-8A13-383ECACFE6A1}" presName="space" presStyleCnt="0"/>
      <dgm:spPr/>
    </dgm:pt>
    <dgm:pt modelId="{BCFFB5C3-729C-4174-AF8E-5FCCA5140646}" type="pres">
      <dgm:prSet presAssocID="{70C6FDB9-5B0A-4A79-91FA-2FF4F5EED483}" presName="composite" presStyleCnt="0"/>
      <dgm:spPr/>
    </dgm:pt>
    <dgm:pt modelId="{9A61A7EA-49D0-4CDD-81F1-4FAA616CB689}" type="pres">
      <dgm:prSet presAssocID="{70C6FDB9-5B0A-4A79-91FA-2FF4F5EED483}" presName="parTx" presStyleLbl="alignNode1" presStyleIdx="1" presStyleCnt="3">
        <dgm:presLayoutVars>
          <dgm:chMax val="0"/>
          <dgm:chPref val="0"/>
        </dgm:presLayoutVars>
      </dgm:prSet>
      <dgm:spPr/>
    </dgm:pt>
    <dgm:pt modelId="{3EA68E10-648D-473F-88C6-95A081C5017B}" type="pres">
      <dgm:prSet presAssocID="{70C6FDB9-5B0A-4A79-91FA-2FF4F5EED483}" presName="desTx" presStyleLbl="alignAccFollowNode1" presStyleIdx="1" presStyleCnt="3">
        <dgm:presLayoutVars/>
      </dgm:prSet>
      <dgm:spPr/>
    </dgm:pt>
    <dgm:pt modelId="{780B3AC7-48AE-403F-AB9C-930621F99963}" type="pres">
      <dgm:prSet presAssocID="{5E2C3133-9CB8-4EE3-A997-B2764C2DBB7F}" presName="space" presStyleCnt="0"/>
      <dgm:spPr/>
    </dgm:pt>
    <dgm:pt modelId="{CB8DA3D5-8D64-491F-8178-704187D5D903}" type="pres">
      <dgm:prSet presAssocID="{F37598AD-5BE6-44C9-99B4-DDCAD97796E1}" presName="composite" presStyleCnt="0"/>
      <dgm:spPr/>
    </dgm:pt>
    <dgm:pt modelId="{92558EEB-618E-494A-AEBD-D8B041665F55}" type="pres">
      <dgm:prSet presAssocID="{F37598AD-5BE6-44C9-99B4-DDCAD97796E1}" presName="parTx" presStyleLbl="alignNode1" presStyleIdx="2" presStyleCnt="3">
        <dgm:presLayoutVars>
          <dgm:chMax val="0"/>
          <dgm:chPref val="0"/>
        </dgm:presLayoutVars>
      </dgm:prSet>
      <dgm:spPr/>
    </dgm:pt>
    <dgm:pt modelId="{A7DD9EEE-1281-4D19-ACDC-1CDBE86DD705}" type="pres">
      <dgm:prSet presAssocID="{F37598AD-5BE6-44C9-99B4-DDCAD97796E1}" presName="desTx" presStyleLbl="alignAccFollowNode1" presStyleIdx="2" presStyleCnt="3">
        <dgm:presLayoutVars/>
      </dgm:prSet>
      <dgm:spPr/>
    </dgm:pt>
  </dgm:ptLst>
  <dgm:cxnLst>
    <dgm:cxn modelId="{FD81291A-A5B5-435B-8614-2639502A2170}" type="presOf" srcId="{F37598AD-5BE6-44C9-99B4-DDCAD97796E1}" destId="{92558EEB-618E-494A-AEBD-D8B041665F55}" srcOrd="0" destOrd="0" presId="urn:microsoft.com/office/officeart/2016/7/layout/ChevronBlockProcess"/>
    <dgm:cxn modelId="{DA2DC01F-84C7-4C50-999D-A6C7521781DF}" srcId="{2DDFE912-4779-4644-B8C6-9448CC621C76}" destId="{F37598AD-5BE6-44C9-99B4-DDCAD97796E1}" srcOrd="2" destOrd="0" parTransId="{B28C0942-9A8D-4B8C-BFAC-C036B595D771}" sibTransId="{F4F4C3F2-8458-4168-AFB9-54354CC08A68}"/>
    <dgm:cxn modelId="{4628AE2A-D016-41AB-9601-A7691FF96EAC}" type="presOf" srcId="{ABA7EC04-5D88-452E-BF6F-46E23B0A1D26}" destId="{A7DD9EEE-1281-4D19-ACDC-1CDBE86DD705}" srcOrd="0" destOrd="0" presId="urn:microsoft.com/office/officeart/2016/7/layout/ChevronBlockProcess"/>
    <dgm:cxn modelId="{DA09243B-A8DC-4472-A1B7-63BB47999CA6}" srcId="{2DDFE912-4779-4644-B8C6-9448CC621C76}" destId="{8DDA0FF3-6D44-44A5-A768-C608E421D439}" srcOrd="0" destOrd="0" parTransId="{808825DB-8104-4804-8F9F-7B374834261D}" sibTransId="{8EBE873C-4135-4F2F-8A13-383ECACFE6A1}"/>
    <dgm:cxn modelId="{4487DC7D-68EA-4817-80F4-F278503F8C80}" srcId="{8DDA0FF3-6D44-44A5-A768-C608E421D439}" destId="{6BFE3522-D7A7-4928-9158-7BAE4FACD275}" srcOrd="0" destOrd="0" parTransId="{4FE1CC82-9882-4C70-B1BF-E2293F965EBA}" sibTransId="{FB43B839-FBA4-4D1A-B758-43E3E5E4FBA9}"/>
    <dgm:cxn modelId="{E3A1DA87-3EB6-465C-A069-9F6FB184B440}" srcId="{2DDFE912-4779-4644-B8C6-9448CC621C76}" destId="{70C6FDB9-5B0A-4A79-91FA-2FF4F5EED483}" srcOrd="1" destOrd="0" parTransId="{15D12707-5A58-4AD4-9F95-52598151D5CF}" sibTransId="{5E2C3133-9CB8-4EE3-A997-B2764C2DBB7F}"/>
    <dgm:cxn modelId="{05A7AD94-0FAE-416B-9708-AA4033506D9E}" type="presOf" srcId="{2DDFE912-4779-4644-B8C6-9448CC621C76}" destId="{459AF35C-943F-4B86-9746-189C0DC65233}" srcOrd="0" destOrd="0" presId="urn:microsoft.com/office/officeart/2016/7/layout/ChevronBlockProcess"/>
    <dgm:cxn modelId="{CB33DAA0-8C25-4AD2-82A5-50007EF10D53}" srcId="{F37598AD-5BE6-44C9-99B4-DDCAD97796E1}" destId="{ABA7EC04-5D88-452E-BF6F-46E23B0A1D26}" srcOrd="0" destOrd="0" parTransId="{965DB6A9-038F-4A5E-8685-EE445E3BA7FE}" sibTransId="{B9B299EA-EEC5-46B3-A9C2-028314B68DF9}"/>
    <dgm:cxn modelId="{A65621A4-8474-4F5F-86C8-3BAB04EDD434}" srcId="{70C6FDB9-5B0A-4A79-91FA-2FF4F5EED483}" destId="{B0EEA7C8-EE0A-4F4F-B7AB-E22E742AC586}" srcOrd="0" destOrd="0" parTransId="{AFF72E9C-3CC1-43A2-A44C-878B367EC4C5}" sibTransId="{97EC55A1-FF2E-4F3C-AB57-35578FCD2250}"/>
    <dgm:cxn modelId="{54526EB3-55FF-40DE-809F-B96912337305}" type="presOf" srcId="{B0EEA7C8-EE0A-4F4F-B7AB-E22E742AC586}" destId="{3EA68E10-648D-473F-88C6-95A081C5017B}" srcOrd="0" destOrd="0" presId="urn:microsoft.com/office/officeart/2016/7/layout/ChevronBlockProcess"/>
    <dgm:cxn modelId="{F54032C1-0E45-4252-A899-8ACAE40480A1}" type="presOf" srcId="{70C6FDB9-5B0A-4A79-91FA-2FF4F5EED483}" destId="{9A61A7EA-49D0-4CDD-81F1-4FAA616CB689}" srcOrd="0" destOrd="0" presId="urn:microsoft.com/office/officeart/2016/7/layout/ChevronBlockProcess"/>
    <dgm:cxn modelId="{9F725AE0-D30E-479F-B41A-971B1971AD97}" type="presOf" srcId="{8DDA0FF3-6D44-44A5-A768-C608E421D439}" destId="{381BE0FB-ECED-452E-8488-B716F1B772FD}" srcOrd="0" destOrd="0" presId="urn:microsoft.com/office/officeart/2016/7/layout/ChevronBlockProcess"/>
    <dgm:cxn modelId="{6A7B9FFC-D745-4353-B9A7-135EB324EBB4}" type="presOf" srcId="{6BFE3522-D7A7-4928-9158-7BAE4FACD275}" destId="{12FC03B5-B09F-4355-925E-B08ACE4C765A}" srcOrd="0" destOrd="0" presId="urn:microsoft.com/office/officeart/2016/7/layout/ChevronBlockProcess"/>
    <dgm:cxn modelId="{C35B1A44-7DC0-44AF-8DE0-B46326A89CC8}" type="presParOf" srcId="{459AF35C-943F-4B86-9746-189C0DC65233}" destId="{F7F38349-08D2-4384-8BB0-3F25B0B335EA}" srcOrd="0" destOrd="0" presId="urn:microsoft.com/office/officeart/2016/7/layout/ChevronBlockProcess"/>
    <dgm:cxn modelId="{243AB8E1-00B3-4AEC-8725-BC5023896114}" type="presParOf" srcId="{F7F38349-08D2-4384-8BB0-3F25B0B335EA}" destId="{381BE0FB-ECED-452E-8488-B716F1B772FD}" srcOrd="0" destOrd="0" presId="urn:microsoft.com/office/officeart/2016/7/layout/ChevronBlockProcess"/>
    <dgm:cxn modelId="{48B8F610-0F49-41A7-B6A1-0C5F997FC2F2}" type="presParOf" srcId="{F7F38349-08D2-4384-8BB0-3F25B0B335EA}" destId="{12FC03B5-B09F-4355-925E-B08ACE4C765A}" srcOrd="1" destOrd="0" presId="urn:microsoft.com/office/officeart/2016/7/layout/ChevronBlockProcess"/>
    <dgm:cxn modelId="{DAA063B8-31F9-466C-A063-C23F141F431E}" type="presParOf" srcId="{459AF35C-943F-4B86-9746-189C0DC65233}" destId="{C679A867-0EDD-4C8F-B5B5-2674242DBCA9}" srcOrd="1" destOrd="0" presId="urn:microsoft.com/office/officeart/2016/7/layout/ChevronBlockProcess"/>
    <dgm:cxn modelId="{B3B4A76C-D016-4AA5-AAD1-8497B8CB476F}" type="presParOf" srcId="{459AF35C-943F-4B86-9746-189C0DC65233}" destId="{BCFFB5C3-729C-4174-AF8E-5FCCA5140646}" srcOrd="2" destOrd="0" presId="urn:microsoft.com/office/officeart/2016/7/layout/ChevronBlockProcess"/>
    <dgm:cxn modelId="{FEC4F108-0150-499A-8D54-4969D6A2C482}" type="presParOf" srcId="{BCFFB5C3-729C-4174-AF8E-5FCCA5140646}" destId="{9A61A7EA-49D0-4CDD-81F1-4FAA616CB689}" srcOrd="0" destOrd="0" presId="urn:microsoft.com/office/officeart/2016/7/layout/ChevronBlockProcess"/>
    <dgm:cxn modelId="{05EB453C-A368-4F0B-B3BC-C41466B20A2D}" type="presParOf" srcId="{BCFFB5C3-729C-4174-AF8E-5FCCA5140646}" destId="{3EA68E10-648D-473F-88C6-95A081C5017B}" srcOrd="1" destOrd="0" presId="urn:microsoft.com/office/officeart/2016/7/layout/ChevronBlockProcess"/>
    <dgm:cxn modelId="{FB35E51E-099E-41A0-AFC8-5BC64F5492EA}" type="presParOf" srcId="{459AF35C-943F-4B86-9746-189C0DC65233}" destId="{780B3AC7-48AE-403F-AB9C-930621F99963}" srcOrd="3" destOrd="0" presId="urn:microsoft.com/office/officeart/2016/7/layout/ChevronBlockProcess"/>
    <dgm:cxn modelId="{73A6AE8E-24B3-4BD1-8D98-6129A0F93F99}" type="presParOf" srcId="{459AF35C-943F-4B86-9746-189C0DC65233}" destId="{CB8DA3D5-8D64-491F-8178-704187D5D903}" srcOrd="4" destOrd="0" presId="urn:microsoft.com/office/officeart/2016/7/layout/ChevronBlockProcess"/>
    <dgm:cxn modelId="{64313C67-B0E9-4DC4-AFF0-0926BEDCC0E1}" type="presParOf" srcId="{CB8DA3D5-8D64-491F-8178-704187D5D903}" destId="{92558EEB-618E-494A-AEBD-D8B041665F55}" srcOrd="0" destOrd="0" presId="urn:microsoft.com/office/officeart/2016/7/layout/ChevronBlockProcess"/>
    <dgm:cxn modelId="{6824F3EB-E366-402E-9CE5-736866B7733B}" type="presParOf" srcId="{CB8DA3D5-8D64-491F-8178-704187D5D903}" destId="{A7DD9EEE-1281-4D19-ACDC-1CDBE86DD705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60D388-72E7-47CE-B360-5AF71B7C5777}" type="doc">
      <dgm:prSet loTypeId="urn:microsoft.com/office/officeart/2005/8/layout/hierarchy1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4F59E22-8C65-4B56-9CFB-28D5C183D550}">
      <dgm:prSet/>
      <dgm:spPr/>
      <dgm:t>
        <a:bodyPr/>
        <a:lstStyle/>
        <a:p>
          <a:r>
            <a:rPr lang="en-US" b="0" i="0" baseline="0" dirty="0"/>
            <a:t>Naveed, H., Khan, A. U., Qiu, S., Saqib, M., Anwar, S., Usman, M., Akhtar, N., Barnes, N., &amp; Mian, A. (2025). </a:t>
          </a:r>
          <a:r>
            <a:rPr lang="en-US" b="0" i="1" baseline="0" dirty="0"/>
            <a:t>A Comprehensive Overview of Large Language Models</a:t>
          </a:r>
          <a:r>
            <a:rPr lang="en-US" b="0" i="0" baseline="0" dirty="0"/>
            <a:t>. </a:t>
          </a:r>
          <a:r>
            <a:rPr lang="en-US" b="0" i="0" dirty="0"/>
            <a:t>The Association for Computing Machinery (ACM) </a:t>
          </a:r>
          <a:endParaRPr lang="en-US" b="0" dirty="0"/>
        </a:p>
      </dgm:t>
    </dgm:pt>
    <dgm:pt modelId="{2F9D652D-1A09-4462-A387-8FE62D8DA55B}" type="parTrans" cxnId="{B554AB86-A59E-4F26-A12C-59D0A7879792}">
      <dgm:prSet/>
      <dgm:spPr/>
      <dgm:t>
        <a:bodyPr/>
        <a:lstStyle/>
        <a:p>
          <a:endParaRPr lang="en-US"/>
        </a:p>
      </dgm:t>
    </dgm:pt>
    <dgm:pt modelId="{0FFF57AE-9135-4229-A5E0-52959A29B685}" type="sibTrans" cxnId="{B554AB86-A59E-4F26-A12C-59D0A7879792}">
      <dgm:prSet/>
      <dgm:spPr/>
      <dgm:t>
        <a:bodyPr/>
        <a:lstStyle/>
        <a:p>
          <a:endParaRPr lang="en-US"/>
        </a:p>
      </dgm:t>
    </dgm:pt>
    <dgm:pt modelId="{14855BB0-F690-49FC-84A8-66D7A980D394}">
      <dgm:prSet/>
      <dgm:spPr/>
      <dgm:t>
        <a:bodyPr/>
        <a:lstStyle/>
        <a:p>
          <a:r>
            <a:rPr lang="en-US" b="0" i="0" baseline="0" dirty="0"/>
            <a:t>Ji, W., Yuan, W., Getzen, E., Cho, K., Jordan, M. I., Mei, S., Weston, J. E., Su, W. J., Xu, J., &amp; Zhang, L. (2025). </a:t>
          </a:r>
          <a:r>
            <a:rPr lang="en-US" b="0" i="1" baseline="0" dirty="0"/>
            <a:t>An Overview of Large Language Models for Statisticians</a:t>
          </a:r>
          <a:r>
            <a:rPr lang="en-US" b="0" i="0" baseline="0" dirty="0"/>
            <a:t>. </a:t>
          </a:r>
        </a:p>
        <a:p>
          <a:r>
            <a:rPr lang="en-US" b="0" i="0" baseline="0" dirty="0" err="1"/>
            <a:t>arXiv</a:t>
          </a:r>
          <a:endParaRPr lang="en-US" dirty="0"/>
        </a:p>
      </dgm:t>
    </dgm:pt>
    <dgm:pt modelId="{991C1D92-ABCA-4009-A779-5360EE27C781}" type="parTrans" cxnId="{CB452BBF-B5CA-4E38-B7D7-34353DE620DD}">
      <dgm:prSet/>
      <dgm:spPr/>
      <dgm:t>
        <a:bodyPr/>
        <a:lstStyle/>
        <a:p>
          <a:endParaRPr lang="en-US"/>
        </a:p>
      </dgm:t>
    </dgm:pt>
    <dgm:pt modelId="{7B8AAA61-BFE4-4BF7-86E4-00B95D43B4ED}" type="sibTrans" cxnId="{CB452BBF-B5CA-4E38-B7D7-34353DE620DD}">
      <dgm:prSet/>
      <dgm:spPr/>
      <dgm:t>
        <a:bodyPr/>
        <a:lstStyle/>
        <a:p>
          <a:endParaRPr lang="en-US"/>
        </a:p>
      </dgm:t>
    </dgm:pt>
    <dgm:pt modelId="{09F2D622-9107-4155-8FB3-34C4FF5B55AD}">
      <dgm:prSet/>
      <dgm:spPr/>
      <dgm:t>
        <a:bodyPr/>
        <a:lstStyle/>
        <a:p>
          <a:r>
            <a:rPr lang="en-US" b="0" i="0" baseline="0" dirty="0"/>
            <a:t>Min, J., Song, X., Zheng, S., King, C. B., Deng, X., &amp; Hong, Y. (2024). </a:t>
          </a:r>
          <a:r>
            <a:rPr lang="en-US" b="0" i="1" baseline="0" dirty="0"/>
            <a:t>Applied Statistics in the Era of Artificial Intelligence: A Review and Vision</a:t>
          </a:r>
          <a:r>
            <a:rPr lang="en-US" b="0" i="0" baseline="0" dirty="0"/>
            <a:t>. </a:t>
          </a:r>
        </a:p>
        <a:p>
          <a:r>
            <a:rPr lang="en-US" b="0" i="0" baseline="0" dirty="0" err="1"/>
            <a:t>arXiv</a:t>
          </a:r>
          <a:endParaRPr lang="en-US" dirty="0"/>
        </a:p>
      </dgm:t>
    </dgm:pt>
    <dgm:pt modelId="{D983968C-A10E-4420-B942-221C470900FE}" type="parTrans" cxnId="{38E7B6EE-FA6F-4E9F-8904-60719EA84A36}">
      <dgm:prSet/>
      <dgm:spPr/>
      <dgm:t>
        <a:bodyPr/>
        <a:lstStyle/>
        <a:p>
          <a:endParaRPr lang="en-US"/>
        </a:p>
      </dgm:t>
    </dgm:pt>
    <dgm:pt modelId="{6CF919A1-6125-41C0-AEDE-BAD0F19D72F4}" type="sibTrans" cxnId="{38E7B6EE-FA6F-4E9F-8904-60719EA84A36}">
      <dgm:prSet/>
      <dgm:spPr/>
      <dgm:t>
        <a:bodyPr/>
        <a:lstStyle/>
        <a:p>
          <a:endParaRPr lang="en-US"/>
        </a:p>
      </dgm:t>
    </dgm:pt>
    <dgm:pt modelId="{241EE3CF-CF0D-4D4A-826F-A079FBA135DE}" type="pres">
      <dgm:prSet presAssocID="{7960D388-72E7-47CE-B360-5AF71B7C577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D184092-5ABF-42D7-B2DA-2ED7797A2459}" type="pres">
      <dgm:prSet presAssocID="{74F59E22-8C65-4B56-9CFB-28D5C183D550}" presName="hierRoot1" presStyleCnt="0"/>
      <dgm:spPr/>
    </dgm:pt>
    <dgm:pt modelId="{7D6D687A-4071-472A-9845-5190BFD6E98A}" type="pres">
      <dgm:prSet presAssocID="{74F59E22-8C65-4B56-9CFB-28D5C183D550}" presName="composite" presStyleCnt="0"/>
      <dgm:spPr/>
    </dgm:pt>
    <dgm:pt modelId="{7CB5B01F-40D2-4F06-A47D-BB1D30E04BE4}" type="pres">
      <dgm:prSet presAssocID="{74F59E22-8C65-4B56-9CFB-28D5C183D550}" presName="background" presStyleLbl="node0" presStyleIdx="0" presStyleCnt="3"/>
      <dgm:spPr/>
    </dgm:pt>
    <dgm:pt modelId="{72C0986A-36E0-4032-BD24-354944439979}" type="pres">
      <dgm:prSet presAssocID="{74F59E22-8C65-4B56-9CFB-28D5C183D550}" presName="text" presStyleLbl="fgAcc0" presStyleIdx="0" presStyleCnt="3">
        <dgm:presLayoutVars>
          <dgm:chPref val="3"/>
        </dgm:presLayoutVars>
      </dgm:prSet>
      <dgm:spPr/>
    </dgm:pt>
    <dgm:pt modelId="{84F50351-2967-41E0-A8AC-DF5AEA8A0789}" type="pres">
      <dgm:prSet presAssocID="{74F59E22-8C65-4B56-9CFB-28D5C183D550}" presName="hierChild2" presStyleCnt="0"/>
      <dgm:spPr/>
    </dgm:pt>
    <dgm:pt modelId="{42675FB5-11A5-4993-A170-69F96510BFFB}" type="pres">
      <dgm:prSet presAssocID="{09F2D622-9107-4155-8FB3-34C4FF5B55AD}" presName="hierRoot1" presStyleCnt="0"/>
      <dgm:spPr/>
    </dgm:pt>
    <dgm:pt modelId="{071C3E72-034B-41B0-B11E-2AFFF23CF0C2}" type="pres">
      <dgm:prSet presAssocID="{09F2D622-9107-4155-8FB3-34C4FF5B55AD}" presName="composite" presStyleCnt="0"/>
      <dgm:spPr/>
    </dgm:pt>
    <dgm:pt modelId="{037E467B-F8F9-41B6-B287-B15872D3D0E6}" type="pres">
      <dgm:prSet presAssocID="{09F2D622-9107-4155-8FB3-34C4FF5B55AD}" presName="background" presStyleLbl="node0" presStyleIdx="1" presStyleCnt="3"/>
      <dgm:spPr/>
    </dgm:pt>
    <dgm:pt modelId="{82273CA2-F695-4097-9F2A-4EF871DF763B}" type="pres">
      <dgm:prSet presAssocID="{09F2D622-9107-4155-8FB3-34C4FF5B55AD}" presName="text" presStyleLbl="fgAcc0" presStyleIdx="1" presStyleCnt="3">
        <dgm:presLayoutVars>
          <dgm:chPref val="3"/>
        </dgm:presLayoutVars>
      </dgm:prSet>
      <dgm:spPr/>
    </dgm:pt>
    <dgm:pt modelId="{17A8C1BA-5D96-47F3-BB91-9F94D481C131}" type="pres">
      <dgm:prSet presAssocID="{09F2D622-9107-4155-8FB3-34C4FF5B55AD}" presName="hierChild2" presStyleCnt="0"/>
      <dgm:spPr/>
    </dgm:pt>
    <dgm:pt modelId="{0124111F-4E76-4CA9-B492-0248DD8EDF90}" type="pres">
      <dgm:prSet presAssocID="{14855BB0-F690-49FC-84A8-66D7A980D394}" presName="hierRoot1" presStyleCnt="0"/>
      <dgm:spPr/>
    </dgm:pt>
    <dgm:pt modelId="{D6D545FA-FF4F-4B80-80CD-0ACC25A6259B}" type="pres">
      <dgm:prSet presAssocID="{14855BB0-F690-49FC-84A8-66D7A980D394}" presName="composite" presStyleCnt="0"/>
      <dgm:spPr/>
    </dgm:pt>
    <dgm:pt modelId="{BEC69EDB-9371-464F-BDC3-139FB568E0E3}" type="pres">
      <dgm:prSet presAssocID="{14855BB0-F690-49FC-84A8-66D7A980D394}" presName="background" presStyleLbl="node0" presStyleIdx="2" presStyleCnt="3"/>
      <dgm:spPr/>
    </dgm:pt>
    <dgm:pt modelId="{2B0256D9-AF79-4958-B018-A5B376B1DB79}" type="pres">
      <dgm:prSet presAssocID="{14855BB0-F690-49FC-84A8-66D7A980D394}" presName="text" presStyleLbl="fgAcc0" presStyleIdx="2" presStyleCnt="3">
        <dgm:presLayoutVars>
          <dgm:chPref val="3"/>
        </dgm:presLayoutVars>
      </dgm:prSet>
      <dgm:spPr/>
    </dgm:pt>
    <dgm:pt modelId="{39BBC85D-4D4D-4600-A7D9-4A9B6DED3E50}" type="pres">
      <dgm:prSet presAssocID="{14855BB0-F690-49FC-84A8-66D7A980D394}" presName="hierChild2" presStyleCnt="0"/>
      <dgm:spPr/>
    </dgm:pt>
  </dgm:ptLst>
  <dgm:cxnLst>
    <dgm:cxn modelId="{78C71D0B-4A3E-496F-84E1-0D5B27965A2B}" type="presOf" srcId="{7960D388-72E7-47CE-B360-5AF71B7C5777}" destId="{241EE3CF-CF0D-4D4A-826F-A079FBA135DE}" srcOrd="0" destOrd="0" presId="urn:microsoft.com/office/officeart/2005/8/layout/hierarchy1"/>
    <dgm:cxn modelId="{63005A35-BEEE-4100-B3E6-E24C5FBA57E1}" type="presOf" srcId="{14855BB0-F690-49FC-84A8-66D7A980D394}" destId="{2B0256D9-AF79-4958-B018-A5B376B1DB79}" srcOrd="0" destOrd="0" presId="urn:microsoft.com/office/officeart/2005/8/layout/hierarchy1"/>
    <dgm:cxn modelId="{9B29764B-3D65-4697-8EAE-09FB71FF9D6D}" type="presOf" srcId="{74F59E22-8C65-4B56-9CFB-28D5C183D550}" destId="{72C0986A-36E0-4032-BD24-354944439979}" srcOrd="0" destOrd="0" presId="urn:microsoft.com/office/officeart/2005/8/layout/hierarchy1"/>
    <dgm:cxn modelId="{B554AB86-A59E-4F26-A12C-59D0A7879792}" srcId="{7960D388-72E7-47CE-B360-5AF71B7C5777}" destId="{74F59E22-8C65-4B56-9CFB-28D5C183D550}" srcOrd="0" destOrd="0" parTransId="{2F9D652D-1A09-4462-A387-8FE62D8DA55B}" sibTransId="{0FFF57AE-9135-4229-A5E0-52959A29B685}"/>
    <dgm:cxn modelId="{73E8AB88-D632-46D4-A70F-9DF16364D25E}" type="presOf" srcId="{09F2D622-9107-4155-8FB3-34C4FF5B55AD}" destId="{82273CA2-F695-4097-9F2A-4EF871DF763B}" srcOrd="0" destOrd="0" presId="urn:microsoft.com/office/officeart/2005/8/layout/hierarchy1"/>
    <dgm:cxn modelId="{CB452BBF-B5CA-4E38-B7D7-34353DE620DD}" srcId="{7960D388-72E7-47CE-B360-5AF71B7C5777}" destId="{14855BB0-F690-49FC-84A8-66D7A980D394}" srcOrd="2" destOrd="0" parTransId="{991C1D92-ABCA-4009-A779-5360EE27C781}" sibTransId="{7B8AAA61-BFE4-4BF7-86E4-00B95D43B4ED}"/>
    <dgm:cxn modelId="{38E7B6EE-FA6F-4E9F-8904-60719EA84A36}" srcId="{7960D388-72E7-47CE-B360-5AF71B7C5777}" destId="{09F2D622-9107-4155-8FB3-34C4FF5B55AD}" srcOrd="1" destOrd="0" parTransId="{D983968C-A10E-4420-B942-221C470900FE}" sibTransId="{6CF919A1-6125-41C0-AEDE-BAD0F19D72F4}"/>
    <dgm:cxn modelId="{3531ABAA-D8A5-4B59-85E2-195F6EAC64E6}" type="presParOf" srcId="{241EE3CF-CF0D-4D4A-826F-A079FBA135DE}" destId="{7D184092-5ABF-42D7-B2DA-2ED7797A2459}" srcOrd="0" destOrd="0" presId="urn:microsoft.com/office/officeart/2005/8/layout/hierarchy1"/>
    <dgm:cxn modelId="{CE988169-DAA2-43C5-BAA3-B1525BDA686E}" type="presParOf" srcId="{7D184092-5ABF-42D7-B2DA-2ED7797A2459}" destId="{7D6D687A-4071-472A-9845-5190BFD6E98A}" srcOrd="0" destOrd="0" presId="urn:microsoft.com/office/officeart/2005/8/layout/hierarchy1"/>
    <dgm:cxn modelId="{3D9F34EA-E7B8-44DF-BDE6-9E130916BB13}" type="presParOf" srcId="{7D6D687A-4071-472A-9845-5190BFD6E98A}" destId="{7CB5B01F-40D2-4F06-A47D-BB1D30E04BE4}" srcOrd="0" destOrd="0" presId="urn:microsoft.com/office/officeart/2005/8/layout/hierarchy1"/>
    <dgm:cxn modelId="{28E97E24-4E0D-4D78-A621-791FB3C7C79B}" type="presParOf" srcId="{7D6D687A-4071-472A-9845-5190BFD6E98A}" destId="{72C0986A-36E0-4032-BD24-354944439979}" srcOrd="1" destOrd="0" presId="urn:microsoft.com/office/officeart/2005/8/layout/hierarchy1"/>
    <dgm:cxn modelId="{F602E168-6760-4F12-9565-797D13823712}" type="presParOf" srcId="{7D184092-5ABF-42D7-B2DA-2ED7797A2459}" destId="{84F50351-2967-41E0-A8AC-DF5AEA8A0789}" srcOrd="1" destOrd="0" presId="urn:microsoft.com/office/officeart/2005/8/layout/hierarchy1"/>
    <dgm:cxn modelId="{73C9107C-0CAF-46A4-B8E6-3B7FF5BC3832}" type="presParOf" srcId="{241EE3CF-CF0D-4D4A-826F-A079FBA135DE}" destId="{42675FB5-11A5-4993-A170-69F96510BFFB}" srcOrd="1" destOrd="0" presId="urn:microsoft.com/office/officeart/2005/8/layout/hierarchy1"/>
    <dgm:cxn modelId="{2B859C37-C7FC-4857-89F9-41CF8753923D}" type="presParOf" srcId="{42675FB5-11A5-4993-A170-69F96510BFFB}" destId="{071C3E72-034B-41B0-B11E-2AFFF23CF0C2}" srcOrd="0" destOrd="0" presId="urn:microsoft.com/office/officeart/2005/8/layout/hierarchy1"/>
    <dgm:cxn modelId="{F720198D-CDE2-4278-A5C0-A51655169DB1}" type="presParOf" srcId="{071C3E72-034B-41B0-B11E-2AFFF23CF0C2}" destId="{037E467B-F8F9-41B6-B287-B15872D3D0E6}" srcOrd="0" destOrd="0" presId="urn:microsoft.com/office/officeart/2005/8/layout/hierarchy1"/>
    <dgm:cxn modelId="{0FBF4E68-1988-42DC-BDD6-2D4486EE37DA}" type="presParOf" srcId="{071C3E72-034B-41B0-B11E-2AFFF23CF0C2}" destId="{82273CA2-F695-4097-9F2A-4EF871DF763B}" srcOrd="1" destOrd="0" presId="urn:microsoft.com/office/officeart/2005/8/layout/hierarchy1"/>
    <dgm:cxn modelId="{C2A64F1B-41AE-40DB-A513-7D7EEDF9E221}" type="presParOf" srcId="{42675FB5-11A5-4993-A170-69F96510BFFB}" destId="{17A8C1BA-5D96-47F3-BB91-9F94D481C131}" srcOrd="1" destOrd="0" presId="urn:microsoft.com/office/officeart/2005/8/layout/hierarchy1"/>
    <dgm:cxn modelId="{89280F42-AD58-4BC7-BFE7-7D8A009CB08B}" type="presParOf" srcId="{241EE3CF-CF0D-4D4A-826F-A079FBA135DE}" destId="{0124111F-4E76-4CA9-B492-0248DD8EDF90}" srcOrd="2" destOrd="0" presId="urn:microsoft.com/office/officeart/2005/8/layout/hierarchy1"/>
    <dgm:cxn modelId="{A67C0045-FFAE-4C91-B066-D8F64BC850EF}" type="presParOf" srcId="{0124111F-4E76-4CA9-B492-0248DD8EDF90}" destId="{D6D545FA-FF4F-4B80-80CD-0ACC25A6259B}" srcOrd="0" destOrd="0" presId="urn:microsoft.com/office/officeart/2005/8/layout/hierarchy1"/>
    <dgm:cxn modelId="{8B95419F-8494-47E0-8C36-0E99AD33D556}" type="presParOf" srcId="{D6D545FA-FF4F-4B80-80CD-0ACC25A6259B}" destId="{BEC69EDB-9371-464F-BDC3-139FB568E0E3}" srcOrd="0" destOrd="0" presId="urn:microsoft.com/office/officeart/2005/8/layout/hierarchy1"/>
    <dgm:cxn modelId="{A3063FA2-F7AB-42FB-8BC4-4C347CD955EF}" type="presParOf" srcId="{D6D545FA-FF4F-4B80-80CD-0ACC25A6259B}" destId="{2B0256D9-AF79-4958-B018-A5B376B1DB79}" srcOrd="1" destOrd="0" presId="urn:microsoft.com/office/officeart/2005/8/layout/hierarchy1"/>
    <dgm:cxn modelId="{C0533F42-DD1C-42FC-94BB-6778ABF54291}" type="presParOf" srcId="{0124111F-4E76-4CA9-B492-0248DD8EDF90}" destId="{39BBC85D-4D4D-4600-A7D9-4A9B6DED3E5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CC105D-2A5D-4029-9323-9270E25BDFB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6B93874A-772D-4869-9A8B-DCCEE8228504}">
      <dgm:prSet custT="1"/>
      <dgm:spPr/>
      <dgm:t>
        <a:bodyPr/>
        <a:lstStyle/>
        <a:p>
          <a:r>
            <a:rPr lang="en-US" sz="2000" b="0" i="0" baseline="0" dirty="0"/>
            <a:t>I thought AI was basically a Computer Science thing—just algorithms, coding, hardware.</a:t>
          </a:r>
          <a:endParaRPr lang="en-US" sz="2000" dirty="0"/>
        </a:p>
      </dgm:t>
    </dgm:pt>
    <dgm:pt modelId="{25784A83-6C4F-45CF-91D0-61CBE587B7C4}" type="parTrans" cxnId="{7D669A10-11A0-4AD5-88D3-6A6D89F6CBF1}">
      <dgm:prSet/>
      <dgm:spPr/>
      <dgm:t>
        <a:bodyPr/>
        <a:lstStyle/>
        <a:p>
          <a:endParaRPr lang="en-US" sz="2000"/>
        </a:p>
      </dgm:t>
    </dgm:pt>
    <dgm:pt modelId="{1F86F920-574C-4415-B2E5-E524F915A55B}" type="sibTrans" cxnId="{7D669A10-11A0-4AD5-88D3-6A6D89F6CBF1}">
      <dgm:prSet custT="1"/>
      <dgm:spPr/>
      <dgm:t>
        <a:bodyPr/>
        <a:lstStyle/>
        <a:p>
          <a:endParaRPr lang="en-US" sz="2000"/>
        </a:p>
      </dgm:t>
    </dgm:pt>
    <dgm:pt modelId="{24ECF357-74D5-4C5E-8D14-2FBDBAEDC9CA}">
      <dgm:prSet custT="1"/>
      <dgm:spPr/>
      <dgm:t>
        <a:bodyPr/>
        <a:lstStyle/>
        <a:p>
          <a:r>
            <a:rPr lang="en-US" sz="2000" b="0" i="0" baseline="0" dirty="0"/>
            <a:t>From A Comprehensive </a:t>
          </a:r>
          <a:r>
            <a:rPr lang="en-US" sz="1800" b="0" i="0" baseline="0" dirty="0"/>
            <a:t>Overview of Large Language Models I learned that statistics plays a major role in LLMs. </a:t>
          </a:r>
        </a:p>
        <a:p>
          <a:r>
            <a:rPr lang="en-US" sz="1800" b="0" i="0" baseline="0" dirty="0"/>
            <a:t>Adjusting LLM parameters (learning rate, batch size, token distribution) relies on statistical reasoning.</a:t>
          </a:r>
        </a:p>
        <a:p>
          <a:r>
            <a:rPr lang="en-US" sz="1800" b="0" i="0" baseline="0" dirty="0"/>
            <a:t>Model scaling laws (how performance changes with dataset size → parameters) are statistical-empirical.</a:t>
          </a:r>
          <a:endParaRPr lang="en-US" sz="1800" dirty="0"/>
        </a:p>
      </dgm:t>
    </dgm:pt>
    <dgm:pt modelId="{2AF4DB94-3BF0-47FA-91B4-18F902ED1EE9}" type="parTrans" cxnId="{2D2A50A0-3E71-4016-A1DD-333FE829DB8C}">
      <dgm:prSet/>
      <dgm:spPr/>
      <dgm:t>
        <a:bodyPr/>
        <a:lstStyle/>
        <a:p>
          <a:endParaRPr lang="en-US" sz="2000"/>
        </a:p>
      </dgm:t>
    </dgm:pt>
    <dgm:pt modelId="{23473AB5-4148-4F72-B90E-D6AEB478F011}" type="sibTrans" cxnId="{2D2A50A0-3E71-4016-A1DD-333FE829DB8C}">
      <dgm:prSet custT="1"/>
      <dgm:spPr/>
      <dgm:t>
        <a:bodyPr/>
        <a:lstStyle/>
        <a:p>
          <a:endParaRPr lang="en-US" sz="2000"/>
        </a:p>
      </dgm:t>
    </dgm:pt>
    <dgm:pt modelId="{0182B015-AC2C-41B8-B5D4-768D5769E2D8}">
      <dgm:prSet custT="1"/>
      <dgm:spPr/>
      <dgm:t>
        <a:bodyPr/>
        <a:lstStyle/>
        <a:p>
          <a:r>
            <a:rPr lang="en-US" sz="2000" b="0" i="0" baseline="0" dirty="0"/>
            <a:t>My double major: CS covers the algorithmic/engineering side; Stats covers the inference, distribution, generalization side.</a:t>
          </a:r>
          <a:endParaRPr lang="en-US" sz="2000" dirty="0"/>
        </a:p>
      </dgm:t>
    </dgm:pt>
    <dgm:pt modelId="{0F46BF1F-1640-4895-9196-21F75CFCC01F}" type="parTrans" cxnId="{FBC593D7-730B-45EA-8B7B-A0080668CCBA}">
      <dgm:prSet/>
      <dgm:spPr/>
      <dgm:t>
        <a:bodyPr/>
        <a:lstStyle/>
        <a:p>
          <a:endParaRPr lang="en-US" sz="2000"/>
        </a:p>
      </dgm:t>
    </dgm:pt>
    <dgm:pt modelId="{8F865921-A204-4F1B-B18F-FB54070DE845}" type="sibTrans" cxnId="{FBC593D7-730B-45EA-8B7B-A0080668CCBA}">
      <dgm:prSet/>
      <dgm:spPr/>
      <dgm:t>
        <a:bodyPr/>
        <a:lstStyle/>
        <a:p>
          <a:endParaRPr lang="en-US" sz="2000"/>
        </a:p>
      </dgm:t>
    </dgm:pt>
    <dgm:pt modelId="{EF782C3A-18F6-4EA2-A149-B4CF32EC0D8B}" type="pres">
      <dgm:prSet presAssocID="{11CC105D-2A5D-4029-9323-9270E25BDFB0}" presName="Name0" presStyleCnt="0">
        <dgm:presLayoutVars>
          <dgm:dir/>
          <dgm:resizeHandles val="exact"/>
        </dgm:presLayoutVars>
      </dgm:prSet>
      <dgm:spPr/>
    </dgm:pt>
    <dgm:pt modelId="{94CE6AA9-E304-4697-929E-494F537B6326}" type="pres">
      <dgm:prSet presAssocID="{6B93874A-772D-4869-9A8B-DCCEE8228504}" presName="node" presStyleLbl="node1" presStyleIdx="0" presStyleCnt="3">
        <dgm:presLayoutVars>
          <dgm:bulletEnabled val="1"/>
        </dgm:presLayoutVars>
      </dgm:prSet>
      <dgm:spPr/>
    </dgm:pt>
    <dgm:pt modelId="{9AD187CF-74FA-4068-B01E-FC9CDD68F6F1}" type="pres">
      <dgm:prSet presAssocID="{1F86F920-574C-4415-B2E5-E524F915A55B}" presName="sibTrans" presStyleLbl="sibTrans1D1" presStyleIdx="0" presStyleCnt="2"/>
      <dgm:spPr/>
    </dgm:pt>
    <dgm:pt modelId="{FFE48E06-8511-43E2-AFAD-6A1C5DE37066}" type="pres">
      <dgm:prSet presAssocID="{1F86F920-574C-4415-B2E5-E524F915A55B}" presName="connectorText" presStyleLbl="sibTrans1D1" presStyleIdx="0" presStyleCnt="2"/>
      <dgm:spPr/>
    </dgm:pt>
    <dgm:pt modelId="{894E4D3A-D504-4478-9BC3-546B13FE4ACE}" type="pres">
      <dgm:prSet presAssocID="{24ECF357-74D5-4C5E-8D14-2FBDBAEDC9CA}" presName="node" presStyleLbl="node1" presStyleIdx="1" presStyleCnt="3" custScaleY="192783">
        <dgm:presLayoutVars>
          <dgm:bulletEnabled val="1"/>
        </dgm:presLayoutVars>
      </dgm:prSet>
      <dgm:spPr/>
    </dgm:pt>
    <dgm:pt modelId="{2D621359-3FF7-4A51-BCBA-377D2E7AAA4E}" type="pres">
      <dgm:prSet presAssocID="{23473AB5-4148-4F72-B90E-D6AEB478F011}" presName="sibTrans" presStyleLbl="sibTrans1D1" presStyleIdx="1" presStyleCnt="2"/>
      <dgm:spPr/>
    </dgm:pt>
    <dgm:pt modelId="{3B92B28A-FA10-4E9C-A367-1A62490618E7}" type="pres">
      <dgm:prSet presAssocID="{23473AB5-4148-4F72-B90E-D6AEB478F011}" presName="connectorText" presStyleLbl="sibTrans1D1" presStyleIdx="1" presStyleCnt="2"/>
      <dgm:spPr/>
    </dgm:pt>
    <dgm:pt modelId="{1357462C-4144-43BC-ACB1-E375A4FF7DD4}" type="pres">
      <dgm:prSet presAssocID="{0182B015-AC2C-41B8-B5D4-768D5769E2D8}" presName="node" presStyleLbl="node1" presStyleIdx="2" presStyleCnt="3">
        <dgm:presLayoutVars>
          <dgm:bulletEnabled val="1"/>
        </dgm:presLayoutVars>
      </dgm:prSet>
      <dgm:spPr/>
    </dgm:pt>
  </dgm:ptLst>
  <dgm:cxnLst>
    <dgm:cxn modelId="{7D669A10-11A0-4AD5-88D3-6A6D89F6CBF1}" srcId="{11CC105D-2A5D-4029-9323-9270E25BDFB0}" destId="{6B93874A-772D-4869-9A8B-DCCEE8228504}" srcOrd="0" destOrd="0" parTransId="{25784A83-6C4F-45CF-91D0-61CBE587B7C4}" sibTransId="{1F86F920-574C-4415-B2E5-E524F915A55B}"/>
    <dgm:cxn modelId="{579E1314-DE59-42EA-8924-12A12B49FB7C}" type="presOf" srcId="{11CC105D-2A5D-4029-9323-9270E25BDFB0}" destId="{EF782C3A-18F6-4EA2-A149-B4CF32EC0D8B}" srcOrd="0" destOrd="0" presId="urn:microsoft.com/office/officeart/2016/7/layout/RepeatingBendingProcessNew"/>
    <dgm:cxn modelId="{2F971921-74ED-4702-9958-2A01DE33D7A5}" type="presOf" srcId="{1F86F920-574C-4415-B2E5-E524F915A55B}" destId="{9AD187CF-74FA-4068-B01E-FC9CDD68F6F1}" srcOrd="0" destOrd="0" presId="urn:microsoft.com/office/officeart/2016/7/layout/RepeatingBendingProcessNew"/>
    <dgm:cxn modelId="{89C2CF75-5CC5-4B4F-9698-76BA593791D1}" type="presOf" srcId="{1F86F920-574C-4415-B2E5-E524F915A55B}" destId="{FFE48E06-8511-43E2-AFAD-6A1C5DE37066}" srcOrd="1" destOrd="0" presId="urn:microsoft.com/office/officeart/2016/7/layout/RepeatingBendingProcessNew"/>
    <dgm:cxn modelId="{4BA23883-C148-445E-B4E6-798DBCF8BF65}" type="presOf" srcId="{24ECF357-74D5-4C5E-8D14-2FBDBAEDC9CA}" destId="{894E4D3A-D504-4478-9BC3-546B13FE4ACE}" srcOrd="0" destOrd="0" presId="urn:microsoft.com/office/officeart/2016/7/layout/RepeatingBendingProcessNew"/>
    <dgm:cxn modelId="{ED37119C-4656-4C9B-A934-3C70410CA2CA}" type="presOf" srcId="{23473AB5-4148-4F72-B90E-D6AEB478F011}" destId="{3B92B28A-FA10-4E9C-A367-1A62490618E7}" srcOrd="1" destOrd="0" presId="urn:microsoft.com/office/officeart/2016/7/layout/RepeatingBendingProcessNew"/>
    <dgm:cxn modelId="{5ACD769E-6A6B-4429-9FD9-604AF29B628D}" type="presOf" srcId="{23473AB5-4148-4F72-B90E-D6AEB478F011}" destId="{2D621359-3FF7-4A51-BCBA-377D2E7AAA4E}" srcOrd="0" destOrd="0" presId="urn:microsoft.com/office/officeart/2016/7/layout/RepeatingBendingProcessNew"/>
    <dgm:cxn modelId="{2D2A50A0-3E71-4016-A1DD-333FE829DB8C}" srcId="{11CC105D-2A5D-4029-9323-9270E25BDFB0}" destId="{24ECF357-74D5-4C5E-8D14-2FBDBAEDC9CA}" srcOrd="1" destOrd="0" parTransId="{2AF4DB94-3BF0-47FA-91B4-18F902ED1EE9}" sibTransId="{23473AB5-4148-4F72-B90E-D6AEB478F011}"/>
    <dgm:cxn modelId="{5B9267D7-F91F-4C18-A5C8-B28830BC8E9E}" type="presOf" srcId="{0182B015-AC2C-41B8-B5D4-768D5769E2D8}" destId="{1357462C-4144-43BC-ACB1-E375A4FF7DD4}" srcOrd="0" destOrd="0" presId="urn:microsoft.com/office/officeart/2016/7/layout/RepeatingBendingProcessNew"/>
    <dgm:cxn modelId="{FBC593D7-730B-45EA-8B7B-A0080668CCBA}" srcId="{11CC105D-2A5D-4029-9323-9270E25BDFB0}" destId="{0182B015-AC2C-41B8-B5D4-768D5769E2D8}" srcOrd="2" destOrd="0" parTransId="{0F46BF1F-1640-4895-9196-21F75CFCC01F}" sibTransId="{8F865921-A204-4F1B-B18F-FB54070DE845}"/>
    <dgm:cxn modelId="{76E9F7EB-AE84-4D27-A4B6-419CD002AE04}" type="presOf" srcId="{6B93874A-772D-4869-9A8B-DCCEE8228504}" destId="{94CE6AA9-E304-4697-929E-494F537B6326}" srcOrd="0" destOrd="0" presId="urn:microsoft.com/office/officeart/2016/7/layout/RepeatingBendingProcessNew"/>
    <dgm:cxn modelId="{DC46D605-97F5-4C23-A153-D03C6574FA51}" type="presParOf" srcId="{EF782C3A-18F6-4EA2-A149-B4CF32EC0D8B}" destId="{94CE6AA9-E304-4697-929E-494F537B6326}" srcOrd="0" destOrd="0" presId="urn:microsoft.com/office/officeart/2016/7/layout/RepeatingBendingProcessNew"/>
    <dgm:cxn modelId="{BFF6D509-C9BC-462F-9D36-505208B8836D}" type="presParOf" srcId="{EF782C3A-18F6-4EA2-A149-B4CF32EC0D8B}" destId="{9AD187CF-74FA-4068-B01E-FC9CDD68F6F1}" srcOrd="1" destOrd="0" presId="urn:microsoft.com/office/officeart/2016/7/layout/RepeatingBendingProcessNew"/>
    <dgm:cxn modelId="{F36342F9-2409-4D80-91F8-61D8A3898E0B}" type="presParOf" srcId="{9AD187CF-74FA-4068-B01E-FC9CDD68F6F1}" destId="{FFE48E06-8511-43E2-AFAD-6A1C5DE37066}" srcOrd="0" destOrd="0" presId="urn:microsoft.com/office/officeart/2016/7/layout/RepeatingBendingProcessNew"/>
    <dgm:cxn modelId="{BB64A93F-4884-46DE-8CEF-5B1E7B4F8B9D}" type="presParOf" srcId="{EF782C3A-18F6-4EA2-A149-B4CF32EC0D8B}" destId="{894E4D3A-D504-4478-9BC3-546B13FE4ACE}" srcOrd="2" destOrd="0" presId="urn:microsoft.com/office/officeart/2016/7/layout/RepeatingBendingProcessNew"/>
    <dgm:cxn modelId="{F3C4FD7F-244D-45E4-8D23-D657FA7F2D38}" type="presParOf" srcId="{EF782C3A-18F6-4EA2-A149-B4CF32EC0D8B}" destId="{2D621359-3FF7-4A51-BCBA-377D2E7AAA4E}" srcOrd="3" destOrd="0" presId="urn:microsoft.com/office/officeart/2016/7/layout/RepeatingBendingProcessNew"/>
    <dgm:cxn modelId="{05F295FF-FC6D-4030-9067-6AA573242D22}" type="presParOf" srcId="{2D621359-3FF7-4A51-BCBA-377D2E7AAA4E}" destId="{3B92B28A-FA10-4E9C-A367-1A62490618E7}" srcOrd="0" destOrd="0" presId="urn:microsoft.com/office/officeart/2016/7/layout/RepeatingBendingProcessNew"/>
    <dgm:cxn modelId="{6BA40C43-BD42-404A-B718-2721A2BEB441}" type="presParOf" srcId="{EF782C3A-18F6-4EA2-A149-B4CF32EC0D8B}" destId="{1357462C-4144-43BC-ACB1-E375A4FF7DD4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0694BE-ABF8-404C-9CBE-ACFFBB07617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763125F-0DF7-4A1E-9333-66B7DB37F2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Comprehensive Overview of Large Language Models | ACM Transactions on Intelligent Systems and Technology</a:t>
          </a:r>
        </a:p>
      </dgm:t>
    </dgm:pt>
    <dgm:pt modelId="{EE72C2E1-C9B2-48F5-9647-ABC11A647841}" type="parTrans" cxnId="{4107184D-3295-42B7-B36E-D8C6A0331406}">
      <dgm:prSet/>
      <dgm:spPr/>
      <dgm:t>
        <a:bodyPr/>
        <a:lstStyle/>
        <a:p>
          <a:endParaRPr lang="en-US"/>
        </a:p>
      </dgm:t>
    </dgm:pt>
    <dgm:pt modelId="{18982670-EBD6-4C69-8F30-5781CE3B1AAA}" type="sibTrans" cxnId="{4107184D-3295-42B7-B36E-D8C6A033140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C0DB0B0-34AB-4A41-9D73-C18F562095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Author: Author: Humza Naveed, Asad Ullah Khan, Shi Qiu, Muhammad Saqib, Saeed Anwar, Muhammad Usman, Naveed Akhtar, Nick Barnes, Ajmal Mian</a:t>
          </a:r>
        </a:p>
        <a:p>
          <a:pPr>
            <a:lnSpc>
              <a:spcPct val="100000"/>
            </a:lnSpc>
          </a:pPr>
          <a:r>
            <a:rPr lang="en-US" dirty="0"/>
            <a:t>Humza Naveed: PhD in Computer Vision, University of Sydney</a:t>
          </a:r>
        </a:p>
        <a:p>
          <a:pPr>
            <a:lnSpc>
              <a:spcPct val="100000"/>
            </a:lnSpc>
          </a:pPr>
          <a:r>
            <a:rPr lang="en-US" dirty="0"/>
            <a:t>Qiu Shi: Research Assistant Professor at the Department of Computer Science and Engineering, the Chinese University of Hong Kong (CUHK)</a:t>
          </a:r>
        </a:p>
        <a:p>
          <a:pPr>
            <a:lnSpc>
              <a:spcPct val="100000"/>
            </a:lnSpc>
          </a:pPr>
          <a:r>
            <a:rPr lang="en-US" dirty="0"/>
            <a:t>They are all active researchers in ML/AI, affiliated with creditable universities. </a:t>
          </a:r>
        </a:p>
      </dgm:t>
    </dgm:pt>
    <dgm:pt modelId="{5AB8B6A6-9DAA-4990-8079-611E9B530B1D}" type="parTrans" cxnId="{58CD67A3-00A0-4FF4-919C-7D7F74459F95}">
      <dgm:prSet/>
      <dgm:spPr/>
      <dgm:t>
        <a:bodyPr/>
        <a:lstStyle/>
        <a:p>
          <a:endParaRPr lang="en-US"/>
        </a:p>
      </dgm:t>
    </dgm:pt>
    <dgm:pt modelId="{08F0D244-317E-4CE9-BB82-80A1C61E0E23}" type="sibTrans" cxnId="{58CD67A3-00A0-4FF4-919C-7D7F74459F9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003A265-71F5-490B-88AD-1EC9BBCF24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Publication: ACM Transactions on Intelligent Systems and Technology, a journal published by Association for Computing Machinery (ACM). It targets audiences who are well educated and have some knowledge in AI field. </a:t>
          </a:r>
        </a:p>
      </dgm:t>
    </dgm:pt>
    <dgm:pt modelId="{BE9726EA-BC0C-4594-9F00-56E639C491C0}" type="parTrans" cxnId="{43EDC64F-7FEB-4297-A744-4FB831A5D278}">
      <dgm:prSet/>
      <dgm:spPr/>
      <dgm:t>
        <a:bodyPr/>
        <a:lstStyle/>
        <a:p>
          <a:endParaRPr lang="en-US"/>
        </a:p>
      </dgm:t>
    </dgm:pt>
    <dgm:pt modelId="{BD08A1DE-8F9E-490C-920B-4C317B9009D2}" type="sibTrans" cxnId="{43EDC64F-7FEB-4297-A744-4FB831A5D27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1AE05A3-8B95-4B06-9B1B-F5C15AF7FC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It’s a scholarly survey / review article in a computer-science journal. The authors explicitly describe it as “a comprehensive overview of the existing literature” and “this review article,” which is typical survey language.</a:t>
          </a:r>
        </a:p>
      </dgm:t>
    </dgm:pt>
    <dgm:pt modelId="{B7154AC8-42D7-4C35-AD4B-75DA06591B43}" type="parTrans" cxnId="{DFAE3482-52AE-4756-AA88-734A13038E09}">
      <dgm:prSet/>
      <dgm:spPr/>
      <dgm:t>
        <a:bodyPr/>
        <a:lstStyle/>
        <a:p>
          <a:endParaRPr lang="en-US"/>
        </a:p>
      </dgm:t>
    </dgm:pt>
    <dgm:pt modelId="{B5172719-1100-41C7-8B55-3CD2270CA8A9}" type="sibTrans" cxnId="{DFAE3482-52AE-4756-AA88-734A13038E09}">
      <dgm:prSet/>
      <dgm:spPr/>
      <dgm:t>
        <a:bodyPr/>
        <a:lstStyle/>
        <a:p>
          <a:endParaRPr lang="en-US"/>
        </a:p>
      </dgm:t>
    </dgm:pt>
    <dgm:pt modelId="{202C78DB-3310-47BC-B408-35A45095697F}" type="pres">
      <dgm:prSet presAssocID="{0A0694BE-ABF8-404C-9CBE-ACFFBB07617C}" presName="root" presStyleCnt="0">
        <dgm:presLayoutVars>
          <dgm:dir/>
          <dgm:resizeHandles val="exact"/>
        </dgm:presLayoutVars>
      </dgm:prSet>
      <dgm:spPr/>
    </dgm:pt>
    <dgm:pt modelId="{B9C992A0-D7AE-4731-AFCB-8C7672162AC4}" type="pres">
      <dgm:prSet presAssocID="{0A0694BE-ABF8-404C-9CBE-ACFFBB07617C}" presName="container" presStyleCnt="0">
        <dgm:presLayoutVars>
          <dgm:dir/>
          <dgm:resizeHandles val="exact"/>
        </dgm:presLayoutVars>
      </dgm:prSet>
      <dgm:spPr/>
    </dgm:pt>
    <dgm:pt modelId="{119A0E86-374E-440E-B63E-39259811FA44}" type="pres">
      <dgm:prSet presAssocID="{F763125F-0DF7-4A1E-9333-66B7DB37F203}" presName="compNode" presStyleCnt="0"/>
      <dgm:spPr/>
    </dgm:pt>
    <dgm:pt modelId="{4BCBF3B4-2333-4AB5-BA97-8329F751A8EC}" type="pres">
      <dgm:prSet presAssocID="{F763125F-0DF7-4A1E-9333-66B7DB37F203}" presName="iconBgRect" presStyleLbl="bgShp" presStyleIdx="0" presStyleCnt="4"/>
      <dgm:spPr/>
    </dgm:pt>
    <dgm:pt modelId="{A9306582-775A-48F2-AC18-A84F4BF540FC}" type="pres">
      <dgm:prSet presAssocID="{F763125F-0DF7-4A1E-9333-66B7DB37F20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7933D47-D4EF-4F3C-B467-DFFB2286E092}" type="pres">
      <dgm:prSet presAssocID="{F763125F-0DF7-4A1E-9333-66B7DB37F203}" presName="spaceRect" presStyleCnt="0"/>
      <dgm:spPr/>
    </dgm:pt>
    <dgm:pt modelId="{E1FDE4A1-1EE2-4624-87A6-EE727AC45DF0}" type="pres">
      <dgm:prSet presAssocID="{F763125F-0DF7-4A1E-9333-66B7DB37F203}" presName="textRect" presStyleLbl="revTx" presStyleIdx="0" presStyleCnt="4">
        <dgm:presLayoutVars>
          <dgm:chMax val="1"/>
          <dgm:chPref val="1"/>
        </dgm:presLayoutVars>
      </dgm:prSet>
      <dgm:spPr/>
    </dgm:pt>
    <dgm:pt modelId="{C3893276-C17D-4D9D-A4AC-9BB50027EA01}" type="pres">
      <dgm:prSet presAssocID="{18982670-EBD6-4C69-8F30-5781CE3B1AAA}" presName="sibTrans" presStyleLbl="sibTrans2D1" presStyleIdx="0" presStyleCnt="0"/>
      <dgm:spPr/>
    </dgm:pt>
    <dgm:pt modelId="{DBC83D6A-A617-476F-B6DA-06EFB8234530}" type="pres">
      <dgm:prSet presAssocID="{BC0DB0B0-34AB-4A41-9D73-C18F56209598}" presName="compNode" presStyleCnt="0"/>
      <dgm:spPr/>
    </dgm:pt>
    <dgm:pt modelId="{0242405E-5349-4FB2-9720-EEAFFA39CEA0}" type="pres">
      <dgm:prSet presAssocID="{BC0DB0B0-34AB-4A41-9D73-C18F56209598}" presName="iconBgRect" presStyleLbl="bgShp" presStyleIdx="1" presStyleCnt="4"/>
      <dgm:spPr/>
    </dgm:pt>
    <dgm:pt modelId="{0700F162-4692-4060-9B0A-5E0F0105AD4F}" type="pres">
      <dgm:prSet presAssocID="{BC0DB0B0-34AB-4A41-9D73-C18F5620959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03F075E5-0C73-4877-B9BC-8BCE7A225ABB}" type="pres">
      <dgm:prSet presAssocID="{BC0DB0B0-34AB-4A41-9D73-C18F56209598}" presName="spaceRect" presStyleCnt="0"/>
      <dgm:spPr/>
    </dgm:pt>
    <dgm:pt modelId="{111E1493-5FC6-4EBD-AFB7-D88FBFFA7324}" type="pres">
      <dgm:prSet presAssocID="{BC0DB0B0-34AB-4A41-9D73-C18F56209598}" presName="textRect" presStyleLbl="revTx" presStyleIdx="1" presStyleCnt="4">
        <dgm:presLayoutVars>
          <dgm:chMax val="1"/>
          <dgm:chPref val="1"/>
        </dgm:presLayoutVars>
      </dgm:prSet>
      <dgm:spPr/>
    </dgm:pt>
    <dgm:pt modelId="{D01F278D-BBB4-40AE-8816-58DB696A0441}" type="pres">
      <dgm:prSet presAssocID="{08F0D244-317E-4CE9-BB82-80A1C61E0E23}" presName="sibTrans" presStyleLbl="sibTrans2D1" presStyleIdx="0" presStyleCnt="0"/>
      <dgm:spPr/>
    </dgm:pt>
    <dgm:pt modelId="{443D672D-6C67-4D1E-BBA4-6144F56E16AD}" type="pres">
      <dgm:prSet presAssocID="{D003A265-71F5-490B-88AD-1EC9BBCF24AA}" presName="compNode" presStyleCnt="0"/>
      <dgm:spPr/>
    </dgm:pt>
    <dgm:pt modelId="{E61FAD59-6A82-4BB7-B098-202E7236CA1E}" type="pres">
      <dgm:prSet presAssocID="{D003A265-71F5-490B-88AD-1EC9BBCF24AA}" presName="iconBgRect" presStyleLbl="bgShp" presStyleIdx="2" presStyleCnt="4"/>
      <dgm:spPr/>
    </dgm:pt>
    <dgm:pt modelId="{5919567D-6094-4D31-A52F-A23BD4797292}" type="pres">
      <dgm:prSet presAssocID="{D003A265-71F5-490B-88AD-1EC9BBCF24A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A3CCFAF-DA5D-42C7-BC70-0D17D6AEFEA4}" type="pres">
      <dgm:prSet presAssocID="{D003A265-71F5-490B-88AD-1EC9BBCF24AA}" presName="spaceRect" presStyleCnt="0"/>
      <dgm:spPr/>
    </dgm:pt>
    <dgm:pt modelId="{7B02AC07-E8DD-4995-BB39-8A8A08EF2FBF}" type="pres">
      <dgm:prSet presAssocID="{D003A265-71F5-490B-88AD-1EC9BBCF24AA}" presName="textRect" presStyleLbl="revTx" presStyleIdx="2" presStyleCnt="4">
        <dgm:presLayoutVars>
          <dgm:chMax val="1"/>
          <dgm:chPref val="1"/>
        </dgm:presLayoutVars>
      </dgm:prSet>
      <dgm:spPr/>
    </dgm:pt>
    <dgm:pt modelId="{86A400C0-3D3D-4032-B94C-60D414AABA55}" type="pres">
      <dgm:prSet presAssocID="{BD08A1DE-8F9E-490C-920B-4C317B9009D2}" presName="sibTrans" presStyleLbl="sibTrans2D1" presStyleIdx="0" presStyleCnt="0"/>
      <dgm:spPr/>
    </dgm:pt>
    <dgm:pt modelId="{7B055583-DF9D-4800-A6C3-B73F190C892F}" type="pres">
      <dgm:prSet presAssocID="{11AE05A3-8B95-4B06-9B1B-F5C15AF7FC5F}" presName="compNode" presStyleCnt="0"/>
      <dgm:spPr/>
    </dgm:pt>
    <dgm:pt modelId="{7ACAFB75-92E3-43A8-8FB7-84591E8957AF}" type="pres">
      <dgm:prSet presAssocID="{11AE05A3-8B95-4B06-9B1B-F5C15AF7FC5F}" presName="iconBgRect" presStyleLbl="bgShp" presStyleIdx="3" presStyleCnt="4"/>
      <dgm:spPr/>
    </dgm:pt>
    <dgm:pt modelId="{4A710E07-807B-402E-BBE2-2A570F33AA00}" type="pres">
      <dgm:prSet presAssocID="{11AE05A3-8B95-4B06-9B1B-F5C15AF7FC5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2470A16F-66F8-4793-A510-F5DCBDDE8E65}" type="pres">
      <dgm:prSet presAssocID="{11AE05A3-8B95-4B06-9B1B-F5C15AF7FC5F}" presName="spaceRect" presStyleCnt="0"/>
      <dgm:spPr/>
    </dgm:pt>
    <dgm:pt modelId="{FE0E4F56-64EC-4824-A5E0-AC7DA4E9EBC0}" type="pres">
      <dgm:prSet presAssocID="{11AE05A3-8B95-4B06-9B1B-F5C15AF7FC5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038D914-0D4A-4D98-9A57-C93213B24663}" type="presOf" srcId="{D003A265-71F5-490B-88AD-1EC9BBCF24AA}" destId="{7B02AC07-E8DD-4995-BB39-8A8A08EF2FBF}" srcOrd="0" destOrd="0" presId="urn:microsoft.com/office/officeart/2018/2/layout/IconCircleList"/>
    <dgm:cxn modelId="{CCFC5F2E-AC68-405D-AD61-CB9A944ECE91}" type="presOf" srcId="{11AE05A3-8B95-4B06-9B1B-F5C15AF7FC5F}" destId="{FE0E4F56-64EC-4824-A5E0-AC7DA4E9EBC0}" srcOrd="0" destOrd="0" presId="urn:microsoft.com/office/officeart/2018/2/layout/IconCircleList"/>
    <dgm:cxn modelId="{F928A632-F580-4F95-86BC-139F3B11580F}" type="presOf" srcId="{BC0DB0B0-34AB-4A41-9D73-C18F56209598}" destId="{111E1493-5FC6-4EBD-AFB7-D88FBFFA7324}" srcOrd="0" destOrd="0" presId="urn:microsoft.com/office/officeart/2018/2/layout/IconCircleList"/>
    <dgm:cxn modelId="{B655CC3B-B9F2-42F8-9425-CFDB6685689E}" type="presOf" srcId="{F763125F-0DF7-4A1E-9333-66B7DB37F203}" destId="{E1FDE4A1-1EE2-4624-87A6-EE727AC45DF0}" srcOrd="0" destOrd="0" presId="urn:microsoft.com/office/officeart/2018/2/layout/IconCircleList"/>
    <dgm:cxn modelId="{0184B06C-46EC-403C-80C2-52DDD631386B}" type="presOf" srcId="{BD08A1DE-8F9E-490C-920B-4C317B9009D2}" destId="{86A400C0-3D3D-4032-B94C-60D414AABA55}" srcOrd="0" destOrd="0" presId="urn:microsoft.com/office/officeart/2018/2/layout/IconCircleList"/>
    <dgm:cxn modelId="{4107184D-3295-42B7-B36E-D8C6A0331406}" srcId="{0A0694BE-ABF8-404C-9CBE-ACFFBB07617C}" destId="{F763125F-0DF7-4A1E-9333-66B7DB37F203}" srcOrd="0" destOrd="0" parTransId="{EE72C2E1-C9B2-48F5-9647-ABC11A647841}" sibTransId="{18982670-EBD6-4C69-8F30-5781CE3B1AAA}"/>
    <dgm:cxn modelId="{43EDC64F-7FEB-4297-A744-4FB831A5D278}" srcId="{0A0694BE-ABF8-404C-9CBE-ACFFBB07617C}" destId="{D003A265-71F5-490B-88AD-1EC9BBCF24AA}" srcOrd="2" destOrd="0" parTransId="{BE9726EA-BC0C-4594-9F00-56E639C491C0}" sibTransId="{BD08A1DE-8F9E-490C-920B-4C317B9009D2}"/>
    <dgm:cxn modelId="{DFAE3482-52AE-4756-AA88-734A13038E09}" srcId="{0A0694BE-ABF8-404C-9CBE-ACFFBB07617C}" destId="{11AE05A3-8B95-4B06-9B1B-F5C15AF7FC5F}" srcOrd="3" destOrd="0" parTransId="{B7154AC8-42D7-4C35-AD4B-75DA06591B43}" sibTransId="{B5172719-1100-41C7-8B55-3CD2270CA8A9}"/>
    <dgm:cxn modelId="{3B1FDD94-B7D4-4653-A6A1-877D75FB86F4}" type="presOf" srcId="{0A0694BE-ABF8-404C-9CBE-ACFFBB07617C}" destId="{202C78DB-3310-47BC-B408-35A45095697F}" srcOrd="0" destOrd="0" presId="urn:microsoft.com/office/officeart/2018/2/layout/IconCircleList"/>
    <dgm:cxn modelId="{58CD67A3-00A0-4FF4-919C-7D7F74459F95}" srcId="{0A0694BE-ABF8-404C-9CBE-ACFFBB07617C}" destId="{BC0DB0B0-34AB-4A41-9D73-C18F56209598}" srcOrd="1" destOrd="0" parTransId="{5AB8B6A6-9DAA-4990-8079-611E9B530B1D}" sibTransId="{08F0D244-317E-4CE9-BB82-80A1C61E0E23}"/>
    <dgm:cxn modelId="{5E8B3ACF-F12F-49F4-B21E-CF171FBFDCF3}" type="presOf" srcId="{18982670-EBD6-4C69-8F30-5781CE3B1AAA}" destId="{C3893276-C17D-4D9D-A4AC-9BB50027EA01}" srcOrd="0" destOrd="0" presId="urn:microsoft.com/office/officeart/2018/2/layout/IconCircleList"/>
    <dgm:cxn modelId="{DEE107E6-03B4-4381-8437-8543484EC3E6}" type="presOf" srcId="{08F0D244-317E-4CE9-BB82-80A1C61E0E23}" destId="{D01F278D-BBB4-40AE-8816-58DB696A0441}" srcOrd="0" destOrd="0" presId="urn:microsoft.com/office/officeart/2018/2/layout/IconCircleList"/>
    <dgm:cxn modelId="{4F3A2741-95A5-4DC3-9571-6FBE489C5FDA}" type="presParOf" srcId="{202C78DB-3310-47BC-B408-35A45095697F}" destId="{B9C992A0-D7AE-4731-AFCB-8C7672162AC4}" srcOrd="0" destOrd="0" presId="urn:microsoft.com/office/officeart/2018/2/layout/IconCircleList"/>
    <dgm:cxn modelId="{CA783085-19F0-4171-BC06-22C749A74DF6}" type="presParOf" srcId="{B9C992A0-D7AE-4731-AFCB-8C7672162AC4}" destId="{119A0E86-374E-440E-B63E-39259811FA44}" srcOrd="0" destOrd="0" presId="urn:microsoft.com/office/officeart/2018/2/layout/IconCircleList"/>
    <dgm:cxn modelId="{B63675BC-D549-4614-B394-12D226407F32}" type="presParOf" srcId="{119A0E86-374E-440E-B63E-39259811FA44}" destId="{4BCBF3B4-2333-4AB5-BA97-8329F751A8EC}" srcOrd="0" destOrd="0" presId="urn:microsoft.com/office/officeart/2018/2/layout/IconCircleList"/>
    <dgm:cxn modelId="{30EDB67E-80EF-4C09-AC6F-2D63CE33EFE7}" type="presParOf" srcId="{119A0E86-374E-440E-B63E-39259811FA44}" destId="{A9306582-775A-48F2-AC18-A84F4BF540FC}" srcOrd="1" destOrd="0" presId="urn:microsoft.com/office/officeart/2018/2/layout/IconCircleList"/>
    <dgm:cxn modelId="{B9F094BE-1555-4C18-B5FB-9F19CCB65693}" type="presParOf" srcId="{119A0E86-374E-440E-B63E-39259811FA44}" destId="{27933D47-D4EF-4F3C-B467-DFFB2286E092}" srcOrd="2" destOrd="0" presId="urn:microsoft.com/office/officeart/2018/2/layout/IconCircleList"/>
    <dgm:cxn modelId="{A7172CD4-3BC9-42B4-BC47-1F8399017FF3}" type="presParOf" srcId="{119A0E86-374E-440E-B63E-39259811FA44}" destId="{E1FDE4A1-1EE2-4624-87A6-EE727AC45DF0}" srcOrd="3" destOrd="0" presId="urn:microsoft.com/office/officeart/2018/2/layout/IconCircleList"/>
    <dgm:cxn modelId="{1BB16409-C904-4D3A-9EE9-953B9ADC6B60}" type="presParOf" srcId="{B9C992A0-D7AE-4731-AFCB-8C7672162AC4}" destId="{C3893276-C17D-4D9D-A4AC-9BB50027EA01}" srcOrd="1" destOrd="0" presId="urn:microsoft.com/office/officeart/2018/2/layout/IconCircleList"/>
    <dgm:cxn modelId="{DC2985DB-B7D2-4B92-9555-542B74203667}" type="presParOf" srcId="{B9C992A0-D7AE-4731-AFCB-8C7672162AC4}" destId="{DBC83D6A-A617-476F-B6DA-06EFB8234530}" srcOrd="2" destOrd="0" presId="urn:microsoft.com/office/officeart/2018/2/layout/IconCircleList"/>
    <dgm:cxn modelId="{E2C4DF94-FB80-44A8-BE08-140ACDA2C865}" type="presParOf" srcId="{DBC83D6A-A617-476F-B6DA-06EFB8234530}" destId="{0242405E-5349-4FB2-9720-EEAFFA39CEA0}" srcOrd="0" destOrd="0" presId="urn:microsoft.com/office/officeart/2018/2/layout/IconCircleList"/>
    <dgm:cxn modelId="{76B15797-5BE8-409F-B0FC-E1972E21AFCA}" type="presParOf" srcId="{DBC83D6A-A617-476F-B6DA-06EFB8234530}" destId="{0700F162-4692-4060-9B0A-5E0F0105AD4F}" srcOrd="1" destOrd="0" presId="urn:microsoft.com/office/officeart/2018/2/layout/IconCircleList"/>
    <dgm:cxn modelId="{14981FA1-1080-400A-BDE3-B167DFDCA2C8}" type="presParOf" srcId="{DBC83D6A-A617-476F-B6DA-06EFB8234530}" destId="{03F075E5-0C73-4877-B9BC-8BCE7A225ABB}" srcOrd="2" destOrd="0" presId="urn:microsoft.com/office/officeart/2018/2/layout/IconCircleList"/>
    <dgm:cxn modelId="{16CE6E80-7B8E-4CFA-8AA0-4F97261B6DD4}" type="presParOf" srcId="{DBC83D6A-A617-476F-B6DA-06EFB8234530}" destId="{111E1493-5FC6-4EBD-AFB7-D88FBFFA7324}" srcOrd="3" destOrd="0" presId="urn:microsoft.com/office/officeart/2018/2/layout/IconCircleList"/>
    <dgm:cxn modelId="{B890D705-D458-4CCB-A2E3-7C7FAB8685AF}" type="presParOf" srcId="{B9C992A0-D7AE-4731-AFCB-8C7672162AC4}" destId="{D01F278D-BBB4-40AE-8816-58DB696A0441}" srcOrd="3" destOrd="0" presId="urn:microsoft.com/office/officeart/2018/2/layout/IconCircleList"/>
    <dgm:cxn modelId="{06B6E6AF-D7BB-4B3F-9C01-747534BF3CCF}" type="presParOf" srcId="{B9C992A0-D7AE-4731-AFCB-8C7672162AC4}" destId="{443D672D-6C67-4D1E-BBA4-6144F56E16AD}" srcOrd="4" destOrd="0" presId="urn:microsoft.com/office/officeart/2018/2/layout/IconCircleList"/>
    <dgm:cxn modelId="{F51B457C-734A-4C32-9C51-C2CD4F2CA055}" type="presParOf" srcId="{443D672D-6C67-4D1E-BBA4-6144F56E16AD}" destId="{E61FAD59-6A82-4BB7-B098-202E7236CA1E}" srcOrd="0" destOrd="0" presId="urn:microsoft.com/office/officeart/2018/2/layout/IconCircleList"/>
    <dgm:cxn modelId="{97726F67-2011-4DB7-8DC3-E85680511F86}" type="presParOf" srcId="{443D672D-6C67-4D1E-BBA4-6144F56E16AD}" destId="{5919567D-6094-4D31-A52F-A23BD4797292}" srcOrd="1" destOrd="0" presId="urn:microsoft.com/office/officeart/2018/2/layout/IconCircleList"/>
    <dgm:cxn modelId="{E436706C-AFAD-44C4-86BD-141A331B2855}" type="presParOf" srcId="{443D672D-6C67-4D1E-BBA4-6144F56E16AD}" destId="{1A3CCFAF-DA5D-42C7-BC70-0D17D6AEFEA4}" srcOrd="2" destOrd="0" presId="urn:microsoft.com/office/officeart/2018/2/layout/IconCircleList"/>
    <dgm:cxn modelId="{317BEC44-788C-4BAA-803A-5F84033B62B1}" type="presParOf" srcId="{443D672D-6C67-4D1E-BBA4-6144F56E16AD}" destId="{7B02AC07-E8DD-4995-BB39-8A8A08EF2FBF}" srcOrd="3" destOrd="0" presId="urn:microsoft.com/office/officeart/2018/2/layout/IconCircleList"/>
    <dgm:cxn modelId="{54A7A3D8-6039-44E6-B0E3-924C2CEAFC6A}" type="presParOf" srcId="{B9C992A0-D7AE-4731-AFCB-8C7672162AC4}" destId="{86A400C0-3D3D-4032-B94C-60D414AABA55}" srcOrd="5" destOrd="0" presId="urn:microsoft.com/office/officeart/2018/2/layout/IconCircleList"/>
    <dgm:cxn modelId="{A91410CF-58D1-4EC6-9582-2552E2802879}" type="presParOf" srcId="{B9C992A0-D7AE-4731-AFCB-8C7672162AC4}" destId="{7B055583-DF9D-4800-A6C3-B73F190C892F}" srcOrd="6" destOrd="0" presId="urn:microsoft.com/office/officeart/2018/2/layout/IconCircleList"/>
    <dgm:cxn modelId="{A2C623F6-54F4-49AA-A4EA-7E5D37E5130D}" type="presParOf" srcId="{7B055583-DF9D-4800-A6C3-B73F190C892F}" destId="{7ACAFB75-92E3-43A8-8FB7-84591E8957AF}" srcOrd="0" destOrd="0" presId="urn:microsoft.com/office/officeart/2018/2/layout/IconCircleList"/>
    <dgm:cxn modelId="{1DB79C0C-375D-439E-9069-06CC2C7CB0A5}" type="presParOf" srcId="{7B055583-DF9D-4800-A6C3-B73F190C892F}" destId="{4A710E07-807B-402E-BBE2-2A570F33AA00}" srcOrd="1" destOrd="0" presId="urn:microsoft.com/office/officeart/2018/2/layout/IconCircleList"/>
    <dgm:cxn modelId="{D2BD0F91-574F-4C9B-9C44-BFB6DD0ED2C5}" type="presParOf" srcId="{7B055583-DF9D-4800-A6C3-B73F190C892F}" destId="{2470A16F-66F8-4793-A510-F5DCBDDE8E65}" srcOrd="2" destOrd="0" presId="urn:microsoft.com/office/officeart/2018/2/layout/IconCircleList"/>
    <dgm:cxn modelId="{840BFA1E-B7D6-4AA3-82E4-760A4EC11FDF}" type="presParOf" srcId="{7B055583-DF9D-4800-A6C3-B73F190C892F}" destId="{FE0E4F56-64EC-4824-A5E0-AC7DA4E9EBC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DF4DBC-288C-42FE-A852-84DFAE1C309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4AC5D2-2DFA-4DDE-A9B0-0B396EC8F344}">
      <dgm:prSet/>
      <dgm:spPr/>
      <dgm:t>
        <a:bodyPr/>
        <a:lstStyle/>
        <a:p>
          <a:r>
            <a:rPr lang="en-US"/>
            <a:t>How LLMs work?</a:t>
          </a:r>
        </a:p>
      </dgm:t>
    </dgm:pt>
    <dgm:pt modelId="{D2F00672-F567-402F-8AFD-6746340945F0}" type="parTrans" cxnId="{B4E3621B-0B06-4AE8-80FD-EA8A6671216B}">
      <dgm:prSet/>
      <dgm:spPr/>
      <dgm:t>
        <a:bodyPr/>
        <a:lstStyle/>
        <a:p>
          <a:endParaRPr lang="en-US"/>
        </a:p>
      </dgm:t>
    </dgm:pt>
    <dgm:pt modelId="{14366C42-E4A4-4799-930F-34C121EE1DE1}" type="sibTrans" cxnId="{B4E3621B-0B06-4AE8-80FD-EA8A6671216B}">
      <dgm:prSet/>
      <dgm:spPr/>
      <dgm:t>
        <a:bodyPr/>
        <a:lstStyle/>
        <a:p>
          <a:endParaRPr lang="en-US"/>
        </a:p>
      </dgm:t>
    </dgm:pt>
    <dgm:pt modelId="{1C076865-8359-4687-A805-0FBEDA61E2B4}">
      <dgm:prSet/>
      <dgm:spPr/>
      <dgm:t>
        <a:bodyPr/>
        <a:lstStyle/>
        <a:p>
          <a:r>
            <a:rPr lang="en-US"/>
            <a:t>What's the limit of AI?</a:t>
          </a:r>
        </a:p>
      </dgm:t>
    </dgm:pt>
    <dgm:pt modelId="{E0D8DBB2-6166-462B-869E-192D0F032EAD}" type="parTrans" cxnId="{8F519D12-48F9-4B76-B83F-F5FCD5AE9FD6}">
      <dgm:prSet/>
      <dgm:spPr/>
      <dgm:t>
        <a:bodyPr/>
        <a:lstStyle/>
        <a:p>
          <a:endParaRPr lang="en-US"/>
        </a:p>
      </dgm:t>
    </dgm:pt>
    <dgm:pt modelId="{4BDFCDB2-F471-40E0-96C6-B2CCD80795DF}" type="sibTrans" cxnId="{8F519D12-48F9-4B76-B83F-F5FCD5AE9FD6}">
      <dgm:prSet/>
      <dgm:spPr/>
      <dgm:t>
        <a:bodyPr/>
        <a:lstStyle/>
        <a:p>
          <a:endParaRPr lang="en-US"/>
        </a:p>
      </dgm:t>
    </dgm:pt>
    <dgm:pt modelId="{A0F9E04A-CD62-468A-BCFE-5AAD3889BEBF}">
      <dgm:prSet/>
      <dgm:spPr/>
      <dgm:t>
        <a:bodyPr/>
        <a:lstStyle/>
        <a:p>
          <a:r>
            <a:rPr lang="en-US" dirty="0"/>
            <a:t>Why you should invest in power companies on the stock market instead of the AI bubble?</a:t>
          </a:r>
        </a:p>
      </dgm:t>
    </dgm:pt>
    <dgm:pt modelId="{AF243405-7869-41A9-B140-F8AD74473984}" type="parTrans" cxnId="{2D513865-C033-4755-A48E-EFC1E0340D23}">
      <dgm:prSet/>
      <dgm:spPr/>
      <dgm:t>
        <a:bodyPr/>
        <a:lstStyle/>
        <a:p>
          <a:endParaRPr lang="en-US"/>
        </a:p>
      </dgm:t>
    </dgm:pt>
    <dgm:pt modelId="{A2C52B77-1590-47B5-8D44-348BB076E4BA}" type="sibTrans" cxnId="{2D513865-C033-4755-A48E-EFC1E0340D23}">
      <dgm:prSet/>
      <dgm:spPr/>
      <dgm:t>
        <a:bodyPr/>
        <a:lstStyle/>
        <a:p>
          <a:endParaRPr lang="en-US"/>
        </a:p>
      </dgm:t>
    </dgm:pt>
    <dgm:pt modelId="{0ABDDF5C-A4D0-4739-8486-B42DF4397A68}" type="pres">
      <dgm:prSet presAssocID="{5EDF4DBC-288C-42FE-A852-84DFAE1C3092}" presName="vert0" presStyleCnt="0">
        <dgm:presLayoutVars>
          <dgm:dir/>
          <dgm:animOne val="branch"/>
          <dgm:animLvl val="lvl"/>
        </dgm:presLayoutVars>
      </dgm:prSet>
      <dgm:spPr/>
    </dgm:pt>
    <dgm:pt modelId="{B964579A-1A6F-41C0-9071-D0A5D4B6B204}" type="pres">
      <dgm:prSet presAssocID="{0E4AC5D2-2DFA-4DDE-A9B0-0B396EC8F344}" presName="thickLine" presStyleLbl="alignNode1" presStyleIdx="0" presStyleCnt="3"/>
      <dgm:spPr/>
    </dgm:pt>
    <dgm:pt modelId="{BBF49161-CBCC-48DC-BC71-9CB6F5B0352E}" type="pres">
      <dgm:prSet presAssocID="{0E4AC5D2-2DFA-4DDE-A9B0-0B396EC8F344}" presName="horz1" presStyleCnt="0"/>
      <dgm:spPr/>
    </dgm:pt>
    <dgm:pt modelId="{C765D460-9E77-4C2A-973B-863EEC6796FB}" type="pres">
      <dgm:prSet presAssocID="{0E4AC5D2-2DFA-4DDE-A9B0-0B396EC8F344}" presName="tx1" presStyleLbl="revTx" presStyleIdx="0" presStyleCnt="3"/>
      <dgm:spPr/>
    </dgm:pt>
    <dgm:pt modelId="{1D252020-0003-42F1-A408-46CC30E75C20}" type="pres">
      <dgm:prSet presAssocID="{0E4AC5D2-2DFA-4DDE-A9B0-0B396EC8F344}" presName="vert1" presStyleCnt="0"/>
      <dgm:spPr/>
    </dgm:pt>
    <dgm:pt modelId="{C325CB5A-5C05-4D4E-9204-A10E7D672760}" type="pres">
      <dgm:prSet presAssocID="{1C076865-8359-4687-A805-0FBEDA61E2B4}" presName="thickLine" presStyleLbl="alignNode1" presStyleIdx="1" presStyleCnt="3"/>
      <dgm:spPr/>
    </dgm:pt>
    <dgm:pt modelId="{C2B0EAA3-C20E-4DEA-B5D2-A3D1A17F0034}" type="pres">
      <dgm:prSet presAssocID="{1C076865-8359-4687-A805-0FBEDA61E2B4}" presName="horz1" presStyleCnt="0"/>
      <dgm:spPr/>
    </dgm:pt>
    <dgm:pt modelId="{5CA39772-7FB3-49DD-98D0-F4376ACF3CA5}" type="pres">
      <dgm:prSet presAssocID="{1C076865-8359-4687-A805-0FBEDA61E2B4}" presName="tx1" presStyleLbl="revTx" presStyleIdx="1" presStyleCnt="3"/>
      <dgm:spPr/>
    </dgm:pt>
    <dgm:pt modelId="{F7C41871-54F5-4121-9DE9-B5C58E67CCEF}" type="pres">
      <dgm:prSet presAssocID="{1C076865-8359-4687-A805-0FBEDA61E2B4}" presName="vert1" presStyleCnt="0"/>
      <dgm:spPr/>
    </dgm:pt>
    <dgm:pt modelId="{20C99A12-1027-4904-A7E9-07A250D7C7D5}" type="pres">
      <dgm:prSet presAssocID="{A0F9E04A-CD62-468A-BCFE-5AAD3889BEBF}" presName="thickLine" presStyleLbl="alignNode1" presStyleIdx="2" presStyleCnt="3"/>
      <dgm:spPr/>
    </dgm:pt>
    <dgm:pt modelId="{E5C3B3D3-AD74-4D1D-93C0-FEFD4A12D1CA}" type="pres">
      <dgm:prSet presAssocID="{A0F9E04A-CD62-468A-BCFE-5AAD3889BEBF}" presName="horz1" presStyleCnt="0"/>
      <dgm:spPr/>
    </dgm:pt>
    <dgm:pt modelId="{85BF8A27-D270-41DA-A7DA-042E73017637}" type="pres">
      <dgm:prSet presAssocID="{A0F9E04A-CD62-468A-BCFE-5AAD3889BEBF}" presName="tx1" presStyleLbl="revTx" presStyleIdx="2" presStyleCnt="3"/>
      <dgm:spPr/>
    </dgm:pt>
    <dgm:pt modelId="{2AA8D8EF-0AA3-4634-8A16-85900A06CFD0}" type="pres">
      <dgm:prSet presAssocID="{A0F9E04A-CD62-468A-BCFE-5AAD3889BEBF}" presName="vert1" presStyleCnt="0"/>
      <dgm:spPr/>
    </dgm:pt>
  </dgm:ptLst>
  <dgm:cxnLst>
    <dgm:cxn modelId="{8F519D12-48F9-4B76-B83F-F5FCD5AE9FD6}" srcId="{5EDF4DBC-288C-42FE-A852-84DFAE1C3092}" destId="{1C076865-8359-4687-A805-0FBEDA61E2B4}" srcOrd="1" destOrd="0" parTransId="{E0D8DBB2-6166-462B-869E-192D0F032EAD}" sibTransId="{4BDFCDB2-F471-40E0-96C6-B2CCD80795DF}"/>
    <dgm:cxn modelId="{D641081A-A6E8-46CD-A2F0-DBC03970064F}" type="presOf" srcId="{A0F9E04A-CD62-468A-BCFE-5AAD3889BEBF}" destId="{85BF8A27-D270-41DA-A7DA-042E73017637}" srcOrd="0" destOrd="0" presId="urn:microsoft.com/office/officeart/2008/layout/LinedList"/>
    <dgm:cxn modelId="{B4E3621B-0B06-4AE8-80FD-EA8A6671216B}" srcId="{5EDF4DBC-288C-42FE-A852-84DFAE1C3092}" destId="{0E4AC5D2-2DFA-4DDE-A9B0-0B396EC8F344}" srcOrd="0" destOrd="0" parTransId="{D2F00672-F567-402F-8AFD-6746340945F0}" sibTransId="{14366C42-E4A4-4799-930F-34C121EE1DE1}"/>
    <dgm:cxn modelId="{2D513865-C033-4755-A48E-EFC1E0340D23}" srcId="{5EDF4DBC-288C-42FE-A852-84DFAE1C3092}" destId="{A0F9E04A-CD62-468A-BCFE-5AAD3889BEBF}" srcOrd="2" destOrd="0" parTransId="{AF243405-7869-41A9-B140-F8AD74473984}" sibTransId="{A2C52B77-1590-47B5-8D44-348BB076E4BA}"/>
    <dgm:cxn modelId="{7FED1355-AD25-4E25-9CA2-1D9DFB8A12EF}" type="presOf" srcId="{1C076865-8359-4687-A805-0FBEDA61E2B4}" destId="{5CA39772-7FB3-49DD-98D0-F4376ACF3CA5}" srcOrd="0" destOrd="0" presId="urn:microsoft.com/office/officeart/2008/layout/LinedList"/>
    <dgm:cxn modelId="{B64CC5A6-6E61-4CDE-B1AA-AF0A4BBC1927}" type="presOf" srcId="{0E4AC5D2-2DFA-4DDE-A9B0-0B396EC8F344}" destId="{C765D460-9E77-4C2A-973B-863EEC6796FB}" srcOrd="0" destOrd="0" presId="urn:microsoft.com/office/officeart/2008/layout/LinedList"/>
    <dgm:cxn modelId="{0E31ACF2-9E7A-4EAD-B4F0-5A950AE6C3F5}" type="presOf" srcId="{5EDF4DBC-288C-42FE-A852-84DFAE1C3092}" destId="{0ABDDF5C-A4D0-4739-8486-B42DF4397A68}" srcOrd="0" destOrd="0" presId="urn:microsoft.com/office/officeart/2008/layout/LinedList"/>
    <dgm:cxn modelId="{320AF99F-5F74-4813-8682-2E1ED674CD78}" type="presParOf" srcId="{0ABDDF5C-A4D0-4739-8486-B42DF4397A68}" destId="{B964579A-1A6F-41C0-9071-D0A5D4B6B204}" srcOrd="0" destOrd="0" presId="urn:microsoft.com/office/officeart/2008/layout/LinedList"/>
    <dgm:cxn modelId="{499BE292-D647-40C2-BF92-10E265916F43}" type="presParOf" srcId="{0ABDDF5C-A4D0-4739-8486-B42DF4397A68}" destId="{BBF49161-CBCC-48DC-BC71-9CB6F5B0352E}" srcOrd="1" destOrd="0" presId="urn:microsoft.com/office/officeart/2008/layout/LinedList"/>
    <dgm:cxn modelId="{B23F5A52-4F3A-4600-89C3-CC6A861C7362}" type="presParOf" srcId="{BBF49161-CBCC-48DC-BC71-9CB6F5B0352E}" destId="{C765D460-9E77-4C2A-973B-863EEC6796FB}" srcOrd="0" destOrd="0" presId="urn:microsoft.com/office/officeart/2008/layout/LinedList"/>
    <dgm:cxn modelId="{3EB75E95-6DF8-4A1F-B4A6-FA93AC558A1F}" type="presParOf" srcId="{BBF49161-CBCC-48DC-BC71-9CB6F5B0352E}" destId="{1D252020-0003-42F1-A408-46CC30E75C20}" srcOrd="1" destOrd="0" presId="urn:microsoft.com/office/officeart/2008/layout/LinedList"/>
    <dgm:cxn modelId="{5401D465-9758-4298-881A-2315B6ABFC09}" type="presParOf" srcId="{0ABDDF5C-A4D0-4739-8486-B42DF4397A68}" destId="{C325CB5A-5C05-4D4E-9204-A10E7D672760}" srcOrd="2" destOrd="0" presId="urn:microsoft.com/office/officeart/2008/layout/LinedList"/>
    <dgm:cxn modelId="{1ED892B8-9947-450A-9C53-B9647BFC064F}" type="presParOf" srcId="{0ABDDF5C-A4D0-4739-8486-B42DF4397A68}" destId="{C2B0EAA3-C20E-4DEA-B5D2-A3D1A17F0034}" srcOrd="3" destOrd="0" presId="urn:microsoft.com/office/officeart/2008/layout/LinedList"/>
    <dgm:cxn modelId="{132ADE45-BB14-4A4A-892A-93AD24A686EA}" type="presParOf" srcId="{C2B0EAA3-C20E-4DEA-B5D2-A3D1A17F0034}" destId="{5CA39772-7FB3-49DD-98D0-F4376ACF3CA5}" srcOrd="0" destOrd="0" presId="urn:microsoft.com/office/officeart/2008/layout/LinedList"/>
    <dgm:cxn modelId="{C5411F7E-38FA-4539-89B2-F195FFD2CCC5}" type="presParOf" srcId="{C2B0EAA3-C20E-4DEA-B5D2-A3D1A17F0034}" destId="{F7C41871-54F5-4121-9DE9-B5C58E67CCEF}" srcOrd="1" destOrd="0" presId="urn:microsoft.com/office/officeart/2008/layout/LinedList"/>
    <dgm:cxn modelId="{6184217C-A4F7-466A-B32A-A934562A19F8}" type="presParOf" srcId="{0ABDDF5C-A4D0-4739-8486-B42DF4397A68}" destId="{20C99A12-1027-4904-A7E9-07A250D7C7D5}" srcOrd="4" destOrd="0" presId="urn:microsoft.com/office/officeart/2008/layout/LinedList"/>
    <dgm:cxn modelId="{5DF44076-5753-4EE6-9486-DC82598C7A65}" type="presParOf" srcId="{0ABDDF5C-A4D0-4739-8486-B42DF4397A68}" destId="{E5C3B3D3-AD74-4D1D-93C0-FEFD4A12D1CA}" srcOrd="5" destOrd="0" presId="urn:microsoft.com/office/officeart/2008/layout/LinedList"/>
    <dgm:cxn modelId="{834A73DA-1179-4D01-BD91-603B26B3935F}" type="presParOf" srcId="{E5C3B3D3-AD74-4D1D-93C0-FEFD4A12D1CA}" destId="{85BF8A27-D270-41DA-A7DA-042E73017637}" srcOrd="0" destOrd="0" presId="urn:microsoft.com/office/officeart/2008/layout/LinedList"/>
    <dgm:cxn modelId="{5CD536C6-8C51-4979-AB4A-01E9538E96B5}" type="presParOf" srcId="{E5C3B3D3-AD74-4D1D-93C0-FEFD4A12D1CA}" destId="{2AA8D8EF-0AA3-4634-8A16-85900A06CFD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BE0FB-ECED-452E-8488-B716F1B772FD}">
      <dsp:nvSpPr>
        <dsp:cNvPr id="0" name=""/>
        <dsp:cNvSpPr/>
      </dsp:nvSpPr>
      <dsp:spPr>
        <a:xfrm>
          <a:off x="9475" y="221238"/>
          <a:ext cx="3749820" cy="1124946"/>
        </a:xfrm>
        <a:prstGeom prst="chevron">
          <a:avLst>
            <a:gd name="adj" fmla="val 3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900" tIns="138900" rIns="138900" bIns="1389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The Pivot</a:t>
          </a:r>
        </a:p>
      </dsp:txBody>
      <dsp:txXfrm>
        <a:off x="346959" y="221238"/>
        <a:ext cx="3074852" cy="1124946"/>
      </dsp:txXfrm>
    </dsp:sp>
    <dsp:sp modelId="{12FC03B5-B09F-4355-925E-B08ACE4C765A}">
      <dsp:nvSpPr>
        <dsp:cNvPr id="0" name=""/>
        <dsp:cNvSpPr/>
      </dsp:nvSpPr>
      <dsp:spPr>
        <a:xfrm>
          <a:off x="9475" y="1346184"/>
          <a:ext cx="3412336" cy="219971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650" tIns="269650" rIns="269650" bIns="539301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Started looking for DLSS, realized it was too specific. Zoomed out to general LLM development.</a:t>
          </a:r>
        </a:p>
      </dsp:txBody>
      <dsp:txXfrm>
        <a:off x="9475" y="1346184"/>
        <a:ext cx="3412336" cy="2199714"/>
      </dsp:txXfrm>
    </dsp:sp>
    <dsp:sp modelId="{9A61A7EA-49D0-4CDD-81F1-4FAA616CB689}">
      <dsp:nvSpPr>
        <dsp:cNvPr id="0" name=""/>
        <dsp:cNvSpPr/>
      </dsp:nvSpPr>
      <dsp:spPr>
        <a:xfrm>
          <a:off x="3703564" y="221238"/>
          <a:ext cx="3749820" cy="1124946"/>
        </a:xfrm>
        <a:prstGeom prst="chevron">
          <a:avLst>
            <a:gd name="adj" fmla="val 30000"/>
          </a:avLst>
        </a:prstGeom>
        <a:solidFill>
          <a:schemeClr val="accent2">
            <a:shade val="80000"/>
            <a:hueOff val="94465"/>
            <a:satOff val="-25622"/>
            <a:lumOff val="18266"/>
            <a:alphaOff val="0"/>
          </a:schemeClr>
        </a:solidFill>
        <a:ln w="19050" cap="flat" cmpd="sng" algn="ctr">
          <a:solidFill>
            <a:schemeClr val="accent2">
              <a:shade val="80000"/>
              <a:hueOff val="94465"/>
              <a:satOff val="-25622"/>
              <a:lumOff val="1826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900" tIns="138900" rIns="138900" bIns="1389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Databases</a:t>
          </a:r>
        </a:p>
      </dsp:txBody>
      <dsp:txXfrm>
        <a:off x="4041048" y="221238"/>
        <a:ext cx="3074852" cy="1124946"/>
      </dsp:txXfrm>
    </dsp:sp>
    <dsp:sp modelId="{3EA68E10-648D-473F-88C6-95A081C5017B}">
      <dsp:nvSpPr>
        <dsp:cNvPr id="0" name=""/>
        <dsp:cNvSpPr/>
      </dsp:nvSpPr>
      <dsp:spPr>
        <a:xfrm>
          <a:off x="3703564" y="1346184"/>
          <a:ext cx="3412336" cy="219971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650" tIns="269650" rIns="269650" bIns="539301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Rutgers University Libraries &amp; </a:t>
          </a:r>
          <a:r>
            <a:rPr lang="en-US" sz="2000" kern="1200" dirty="0" err="1"/>
            <a:t>arXiv</a:t>
          </a:r>
          <a:r>
            <a:rPr lang="en-US" sz="2000" kern="1200" dirty="0"/>
            <a:t> (Cornell University).</a:t>
          </a:r>
        </a:p>
      </dsp:txBody>
      <dsp:txXfrm>
        <a:off x="3703564" y="1346184"/>
        <a:ext cx="3412336" cy="2199714"/>
      </dsp:txXfrm>
    </dsp:sp>
    <dsp:sp modelId="{92558EEB-618E-494A-AEBD-D8B041665F55}">
      <dsp:nvSpPr>
        <dsp:cNvPr id="0" name=""/>
        <dsp:cNvSpPr/>
      </dsp:nvSpPr>
      <dsp:spPr>
        <a:xfrm>
          <a:off x="7397654" y="221238"/>
          <a:ext cx="3749820" cy="1124946"/>
        </a:xfrm>
        <a:prstGeom prst="chevron">
          <a:avLst>
            <a:gd name="adj" fmla="val 30000"/>
          </a:avLst>
        </a:prstGeom>
        <a:solidFill>
          <a:schemeClr val="accent2">
            <a:shade val="80000"/>
            <a:hueOff val="188929"/>
            <a:satOff val="-51245"/>
            <a:lumOff val="36533"/>
            <a:alphaOff val="0"/>
          </a:schemeClr>
        </a:solidFill>
        <a:ln w="19050" cap="flat" cmpd="sng" algn="ctr">
          <a:solidFill>
            <a:schemeClr val="accent2">
              <a:shade val="80000"/>
              <a:hueOff val="188929"/>
              <a:satOff val="-51245"/>
              <a:lumOff val="365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900" tIns="138900" rIns="138900" bIns="1389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Key Concepts</a:t>
          </a:r>
        </a:p>
      </dsp:txBody>
      <dsp:txXfrm>
        <a:off x="7735138" y="221238"/>
        <a:ext cx="3074852" cy="1124946"/>
      </dsp:txXfrm>
    </dsp:sp>
    <dsp:sp modelId="{A7DD9EEE-1281-4D19-ACDC-1CDBE86DD705}">
      <dsp:nvSpPr>
        <dsp:cNvPr id="0" name=""/>
        <dsp:cNvSpPr/>
      </dsp:nvSpPr>
      <dsp:spPr>
        <a:xfrm>
          <a:off x="7397654" y="1346184"/>
          <a:ext cx="3412336" cy="219971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650" tIns="269650" rIns="269650" bIns="539301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LLM, Token, Machine Learning / Reinforcement Learning, Scaling </a:t>
          </a:r>
        </a:p>
      </dsp:txBody>
      <dsp:txXfrm>
        <a:off x="7397654" y="1346184"/>
        <a:ext cx="3412336" cy="21997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5B01F-40D2-4F06-A47D-BB1D30E04BE4}">
      <dsp:nvSpPr>
        <dsp:cNvPr id="0" name=""/>
        <dsp:cNvSpPr/>
      </dsp:nvSpPr>
      <dsp:spPr>
        <a:xfrm>
          <a:off x="0" y="721677"/>
          <a:ext cx="3137892" cy="19925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0986A-36E0-4032-BD24-354944439979}">
      <dsp:nvSpPr>
        <dsp:cNvPr id="0" name=""/>
        <dsp:cNvSpPr/>
      </dsp:nvSpPr>
      <dsp:spPr>
        <a:xfrm>
          <a:off x="348654" y="1052899"/>
          <a:ext cx="3137892" cy="1992561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/>
            <a:t>Naveed, H., Khan, A. U., Qiu, S., Saqib, M., Anwar, S., Usman, M., Akhtar, N., Barnes, N., &amp; Mian, A. (2025). </a:t>
          </a:r>
          <a:r>
            <a:rPr lang="en-US" sz="1000" b="0" i="1" kern="1200" baseline="0" dirty="0"/>
            <a:t>A Comprehensive Overview of Large Language Models</a:t>
          </a:r>
          <a:r>
            <a:rPr lang="en-US" sz="1000" b="0" i="0" kern="1200" baseline="0" dirty="0"/>
            <a:t>. </a:t>
          </a:r>
          <a:r>
            <a:rPr lang="en-US" sz="1000" b="0" i="0" kern="1200" dirty="0"/>
            <a:t>The Association for Computing Machinery (ACM) </a:t>
          </a:r>
          <a:endParaRPr lang="en-US" sz="1000" b="0" kern="1200" dirty="0"/>
        </a:p>
      </dsp:txBody>
      <dsp:txXfrm>
        <a:off x="407014" y="1111259"/>
        <a:ext cx="3021172" cy="1875841"/>
      </dsp:txXfrm>
    </dsp:sp>
    <dsp:sp modelId="{037E467B-F8F9-41B6-B287-B15872D3D0E6}">
      <dsp:nvSpPr>
        <dsp:cNvPr id="0" name=""/>
        <dsp:cNvSpPr/>
      </dsp:nvSpPr>
      <dsp:spPr>
        <a:xfrm>
          <a:off x="3835201" y="721677"/>
          <a:ext cx="3137892" cy="19925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73CA2-F695-4097-9F2A-4EF871DF763B}">
      <dsp:nvSpPr>
        <dsp:cNvPr id="0" name=""/>
        <dsp:cNvSpPr/>
      </dsp:nvSpPr>
      <dsp:spPr>
        <a:xfrm>
          <a:off x="4183856" y="1052899"/>
          <a:ext cx="3137892" cy="1992561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/>
            <a:t>Min, J., Song, X., Zheng, S., King, C. B., Deng, X., &amp; Hong, Y. (2024). </a:t>
          </a:r>
          <a:r>
            <a:rPr lang="en-US" sz="1000" b="0" i="1" kern="1200" baseline="0" dirty="0"/>
            <a:t>Applied Statistics in the Era of Artificial Intelligence: A Review and Vision</a:t>
          </a:r>
          <a:r>
            <a:rPr lang="en-US" sz="1000" b="0" i="0" kern="1200" baseline="0" dirty="0"/>
            <a:t>.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 err="1"/>
            <a:t>arXiv</a:t>
          </a:r>
          <a:endParaRPr lang="en-US" sz="1000" kern="1200" dirty="0"/>
        </a:p>
      </dsp:txBody>
      <dsp:txXfrm>
        <a:off x="4242216" y="1111259"/>
        <a:ext cx="3021172" cy="1875841"/>
      </dsp:txXfrm>
    </dsp:sp>
    <dsp:sp modelId="{BEC69EDB-9371-464F-BDC3-139FB568E0E3}">
      <dsp:nvSpPr>
        <dsp:cNvPr id="0" name=""/>
        <dsp:cNvSpPr/>
      </dsp:nvSpPr>
      <dsp:spPr>
        <a:xfrm>
          <a:off x="7670403" y="721677"/>
          <a:ext cx="3137892" cy="19925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256D9-AF79-4958-B018-A5B376B1DB79}">
      <dsp:nvSpPr>
        <dsp:cNvPr id="0" name=""/>
        <dsp:cNvSpPr/>
      </dsp:nvSpPr>
      <dsp:spPr>
        <a:xfrm>
          <a:off x="8019057" y="1052899"/>
          <a:ext cx="3137892" cy="1992561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/>
            <a:t>Ji, W., Yuan, W., Getzen, E., Cho, K., Jordan, M. I., Mei, S., Weston, J. E., Su, W. J., Xu, J., &amp; Zhang, L. (2025). </a:t>
          </a:r>
          <a:r>
            <a:rPr lang="en-US" sz="1000" b="0" i="1" kern="1200" baseline="0" dirty="0"/>
            <a:t>An Overview of Large Language Models for Statisticians</a:t>
          </a:r>
          <a:r>
            <a:rPr lang="en-US" sz="1000" b="0" i="0" kern="1200" baseline="0" dirty="0"/>
            <a:t>.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 dirty="0" err="1"/>
            <a:t>arXiv</a:t>
          </a:r>
          <a:endParaRPr lang="en-US" sz="1000" kern="1200" dirty="0"/>
        </a:p>
      </dsp:txBody>
      <dsp:txXfrm>
        <a:off x="8077417" y="1111259"/>
        <a:ext cx="3021172" cy="18758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D187CF-74FA-4068-B01E-FC9CDD68F6F1}">
      <dsp:nvSpPr>
        <dsp:cNvPr id="0" name=""/>
        <dsp:cNvSpPr/>
      </dsp:nvSpPr>
      <dsp:spPr>
        <a:xfrm>
          <a:off x="3228656" y="1837849"/>
          <a:ext cx="7091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9186" y="45720"/>
              </a:lnTo>
            </a:path>
          </a:pathLst>
        </a:custGeom>
        <a:noFill/>
        <a:ln w="12700" cap="flat" cmpd="sng" algn="ctr">
          <a:solidFill>
            <a:schemeClr val="accent2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564754" y="1879866"/>
        <a:ext cx="36989" cy="7405"/>
      </dsp:txXfrm>
    </dsp:sp>
    <dsp:sp modelId="{94CE6AA9-E304-4697-929E-494F537B6326}">
      <dsp:nvSpPr>
        <dsp:cNvPr id="0" name=""/>
        <dsp:cNvSpPr/>
      </dsp:nvSpPr>
      <dsp:spPr>
        <a:xfrm>
          <a:off x="13992" y="918629"/>
          <a:ext cx="3216463" cy="1929878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609" tIns="165439" rIns="157609" bIns="16543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I thought AI was basically a Computer Science thing—just algorithms, coding, hardware.</a:t>
          </a:r>
          <a:endParaRPr lang="en-US" sz="2000" kern="1200" dirty="0"/>
        </a:p>
      </dsp:txBody>
      <dsp:txXfrm>
        <a:off x="13992" y="918629"/>
        <a:ext cx="3216463" cy="1929878"/>
      </dsp:txXfrm>
    </dsp:sp>
    <dsp:sp modelId="{2D621359-3FF7-4A51-BCBA-377D2E7AAA4E}">
      <dsp:nvSpPr>
        <dsp:cNvPr id="0" name=""/>
        <dsp:cNvSpPr/>
      </dsp:nvSpPr>
      <dsp:spPr>
        <a:xfrm>
          <a:off x="7184906" y="1837849"/>
          <a:ext cx="7091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9186" y="45720"/>
              </a:lnTo>
            </a:path>
          </a:pathLst>
        </a:custGeom>
        <a:noFill/>
        <a:ln w="12700" cap="flat" cmpd="sng" algn="ctr">
          <a:solidFill>
            <a:schemeClr val="accent2">
              <a:shade val="90000"/>
              <a:hueOff val="230789"/>
              <a:satOff val="-54571"/>
              <a:lumOff val="4439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521005" y="1879866"/>
        <a:ext cx="36989" cy="7405"/>
      </dsp:txXfrm>
    </dsp:sp>
    <dsp:sp modelId="{894E4D3A-D504-4478-9BC3-546B13FE4ACE}">
      <dsp:nvSpPr>
        <dsp:cNvPr id="0" name=""/>
        <dsp:cNvSpPr/>
      </dsp:nvSpPr>
      <dsp:spPr>
        <a:xfrm>
          <a:off x="3970243" y="23330"/>
          <a:ext cx="3216463" cy="3720477"/>
        </a:xfrm>
        <a:prstGeom prst="rect">
          <a:avLst/>
        </a:prstGeom>
        <a:solidFill>
          <a:schemeClr val="accent2">
            <a:shade val="50000"/>
            <a:hueOff val="155538"/>
            <a:satOff val="-36813"/>
            <a:lumOff val="3682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609" tIns="165439" rIns="157609" bIns="16543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From A Comprehensive </a:t>
          </a:r>
          <a:r>
            <a:rPr lang="en-US" sz="1800" b="0" i="0" kern="1200" baseline="0" dirty="0"/>
            <a:t>Overview of Large Language Models I learned that statistics plays a major role in LLMs.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Adjusting LLM parameters (learning rate, batch size, token distribution) relies on statistical reasoning.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Model scaling laws (how performance changes with dataset size → parameters) are statistical-empirical.</a:t>
          </a:r>
          <a:endParaRPr lang="en-US" sz="1800" kern="1200" dirty="0"/>
        </a:p>
      </dsp:txBody>
      <dsp:txXfrm>
        <a:off x="3970243" y="23330"/>
        <a:ext cx="3216463" cy="3720477"/>
      </dsp:txXfrm>
    </dsp:sp>
    <dsp:sp modelId="{1357462C-4144-43BC-ACB1-E375A4FF7DD4}">
      <dsp:nvSpPr>
        <dsp:cNvPr id="0" name=""/>
        <dsp:cNvSpPr/>
      </dsp:nvSpPr>
      <dsp:spPr>
        <a:xfrm>
          <a:off x="7926493" y="918629"/>
          <a:ext cx="3216463" cy="1929878"/>
        </a:xfrm>
        <a:prstGeom prst="rect">
          <a:avLst/>
        </a:prstGeom>
        <a:solidFill>
          <a:schemeClr val="accent2">
            <a:shade val="50000"/>
            <a:hueOff val="155538"/>
            <a:satOff val="-36813"/>
            <a:lumOff val="3682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609" tIns="165439" rIns="157609" bIns="16543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My double major: CS covers the algorithmic/engineering side; Stats covers the inference, distribution, generalization side.</a:t>
          </a:r>
          <a:endParaRPr lang="en-US" sz="2000" kern="1200" dirty="0"/>
        </a:p>
      </dsp:txBody>
      <dsp:txXfrm>
        <a:off x="7926493" y="918629"/>
        <a:ext cx="3216463" cy="19298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BF3B4-2333-4AB5-BA97-8329F751A8EC}">
      <dsp:nvSpPr>
        <dsp:cNvPr id="0" name=""/>
        <dsp:cNvSpPr/>
      </dsp:nvSpPr>
      <dsp:spPr>
        <a:xfrm>
          <a:off x="23743" y="92605"/>
          <a:ext cx="1470756" cy="147075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06582-775A-48F2-AC18-A84F4BF540FC}">
      <dsp:nvSpPr>
        <dsp:cNvPr id="0" name=""/>
        <dsp:cNvSpPr/>
      </dsp:nvSpPr>
      <dsp:spPr>
        <a:xfrm>
          <a:off x="332601" y="401464"/>
          <a:ext cx="853038" cy="8530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DE4A1-1EE2-4624-87A6-EE727AC45DF0}">
      <dsp:nvSpPr>
        <dsp:cNvPr id="0" name=""/>
        <dsp:cNvSpPr/>
      </dsp:nvSpPr>
      <dsp:spPr>
        <a:xfrm>
          <a:off x="1809661" y="92605"/>
          <a:ext cx="3466783" cy="1470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 Comprehensive Overview of Large Language Models | ACM Transactions on Intelligent Systems and Technology</a:t>
          </a:r>
        </a:p>
      </dsp:txBody>
      <dsp:txXfrm>
        <a:off x="1809661" y="92605"/>
        <a:ext cx="3466783" cy="1470756"/>
      </dsp:txXfrm>
    </dsp:sp>
    <dsp:sp modelId="{0242405E-5349-4FB2-9720-EEAFFA39CEA0}">
      <dsp:nvSpPr>
        <dsp:cNvPr id="0" name=""/>
        <dsp:cNvSpPr/>
      </dsp:nvSpPr>
      <dsp:spPr>
        <a:xfrm>
          <a:off x="5880505" y="92605"/>
          <a:ext cx="1470756" cy="1470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00F162-4692-4060-9B0A-5E0F0105AD4F}">
      <dsp:nvSpPr>
        <dsp:cNvPr id="0" name=""/>
        <dsp:cNvSpPr/>
      </dsp:nvSpPr>
      <dsp:spPr>
        <a:xfrm>
          <a:off x="6189364" y="401464"/>
          <a:ext cx="853038" cy="8530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E1493-5FC6-4EBD-AFB7-D88FBFFA7324}">
      <dsp:nvSpPr>
        <dsp:cNvPr id="0" name=""/>
        <dsp:cNvSpPr/>
      </dsp:nvSpPr>
      <dsp:spPr>
        <a:xfrm>
          <a:off x="7666423" y="92605"/>
          <a:ext cx="3466783" cy="1470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Author: Author: Humza Naveed, Asad Ullah Khan, Shi Qiu, Muhammad Saqib, Saeed Anwar, Muhammad Usman, Naveed Akhtar, Nick Barnes, Ajmal Mian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Humza Naveed: PhD in Computer Vision, University of Sydney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Qiu Shi: Research Assistant Professor at the Department of Computer Science and Engineering, the Chinese University of Hong Kong (CUHK)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They are all active researchers in ML/AI, affiliated with creditable universities. </a:t>
          </a:r>
        </a:p>
      </dsp:txBody>
      <dsp:txXfrm>
        <a:off x="7666423" y="92605"/>
        <a:ext cx="3466783" cy="1470756"/>
      </dsp:txXfrm>
    </dsp:sp>
    <dsp:sp modelId="{E61FAD59-6A82-4BB7-B098-202E7236CA1E}">
      <dsp:nvSpPr>
        <dsp:cNvPr id="0" name=""/>
        <dsp:cNvSpPr/>
      </dsp:nvSpPr>
      <dsp:spPr>
        <a:xfrm>
          <a:off x="23743" y="2203775"/>
          <a:ext cx="1470756" cy="14707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19567D-6094-4D31-A52F-A23BD4797292}">
      <dsp:nvSpPr>
        <dsp:cNvPr id="0" name=""/>
        <dsp:cNvSpPr/>
      </dsp:nvSpPr>
      <dsp:spPr>
        <a:xfrm>
          <a:off x="332601" y="2512634"/>
          <a:ext cx="853038" cy="8530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02AC07-E8DD-4995-BB39-8A8A08EF2FBF}">
      <dsp:nvSpPr>
        <dsp:cNvPr id="0" name=""/>
        <dsp:cNvSpPr/>
      </dsp:nvSpPr>
      <dsp:spPr>
        <a:xfrm>
          <a:off x="1809661" y="2203775"/>
          <a:ext cx="3466783" cy="1470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Publication: ACM Transactions on Intelligent Systems and Technology, a journal published by Association for Computing Machinery (ACM). It targets audiences who are well educated and have some knowledge in AI field. </a:t>
          </a:r>
        </a:p>
      </dsp:txBody>
      <dsp:txXfrm>
        <a:off x="1809661" y="2203775"/>
        <a:ext cx="3466783" cy="1470756"/>
      </dsp:txXfrm>
    </dsp:sp>
    <dsp:sp modelId="{7ACAFB75-92E3-43A8-8FB7-84591E8957AF}">
      <dsp:nvSpPr>
        <dsp:cNvPr id="0" name=""/>
        <dsp:cNvSpPr/>
      </dsp:nvSpPr>
      <dsp:spPr>
        <a:xfrm>
          <a:off x="5880505" y="2203775"/>
          <a:ext cx="1470756" cy="147075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10E07-807B-402E-BBE2-2A570F33AA00}">
      <dsp:nvSpPr>
        <dsp:cNvPr id="0" name=""/>
        <dsp:cNvSpPr/>
      </dsp:nvSpPr>
      <dsp:spPr>
        <a:xfrm>
          <a:off x="6189364" y="2512634"/>
          <a:ext cx="853038" cy="8530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E4F56-64EC-4824-A5E0-AC7DA4E9EBC0}">
      <dsp:nvSpPr>
        <dsp:cNvPr id="0" name=""/>
        <dsp:cNvSpPr/>
      </dsp:nvSpPr>
      <dsp:spPr>
        <a:xfrm>
          <a:off x="7666423" y="2203775"/>
          <a:ext cx="3466783" cy="1470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It’s a scholarly survey / review article in a computer-science journal. The authors explicitly describe it as “a comprehensive overview of the existing literature” and “this review article,” which is typical survey language.</a:t>
          </a:r>
        </a:p>
      </dsp:txBody>
      <dsp:txXfrm>
        <a:off x="7666423" y="2203775"/>
        <a:ext cx="3466783" cy="14707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4579A-1A6F-41C0-9071-D0A5D4B6B204}">
      <dsp:nvSpPr>
        <dsp:cNvPr id="0" name=""/>
        <dsp:cNvSpPr/>
      </dsp:nvSpPr>
      <dsp:spPr>
        <a:xfrm>
          <a:off x="0" y="1839"/>
          <a:ext cx="111569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5D460-9E77-4C2A-973B-863EEC6796FB}">
      <dsp:nvSpPr>
        <dsp:cNvPr id="0" name=""/>
        <dsp:cNvSpPr/>
      </dsp:nvSpPr>
      <dsp:spPr>
        <a:xfrm>
          <a:off x="0" y="1839"/>
          <a:ext cx="11156950" cy="1254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How LLMs work?</a:t>
          </a:r>
        </a:p>
      </dsp:txBody>
      <dsp:txXfrm>
        <a:off x="0" y="1839"/>
        <a:ext cx="11156950" cy="1254486"/>
      </dsp:txXfrm>
    </dsp:sp>
    <dsp:sp modelId="{C325CB5A-5C05-4D4E-9204-A10E7D672760}">
      <dsp:nvSpPr>
        <dsp:cNvPr id="0" name=""/>
        <dsp:cNvSpPr/>
      </dsp:nvSpPr>
      <dsp:spPr>
        <a:xfrm>
          <a:off x="0" y="1256325"/>
          <a:ext cx="11156950" cy="0"/>
        </a:xfrm>
        <a:prstGeom prst="line">
          <a:avLst/>
        </a:prstGeom>
        <a:solidFill>
          <a:schemeClr val="accent2">
            <a:hueOff val="-5184504"/>
            <a:satOff val="-10204"/>
            <a:lumOff val="6372"/>
            <a:alphaOff val="0"/>
          </a:schemeClr>
        </a:solidFill>
        <a:ln w="19050" cap="flat" cmpd="sng" algn="ctr">
          <a:solidFill>
            <a:schemeClr val="accent2">
              <a:hueOff val="-5184504"/>
              <a:satOff val="-10204"/>
              <a:lumOff val="63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39772-7FB3-49DD-98D0-F4376ACF3CA5}">
      <dsp:nvSpPr>
        <dsp:cNvPr id="0" name=""/>
        <dsp:cNvSpPr/>
      </dsp:nvSpPr>
      <dsp:spPr>
        <a:xfrm>
          <a:off x="0" y="1256325"/>
          <a:ext cx="11156950" cy="1254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What's the limit of AI?</a:t>
          </a:r>
        </a:p>
      </dsp:txBody>
      <dsp:txXfrm>
        <a:off x="0" y="1256325"/>
        <a:ext cx="11156950" cy="1254486"/>
      </dsp:txXfrm>
    </dsp:sp>
    <dsp:sp modelId="{20C99A12-1027-4904-A7E9-07A250D7C7D5}">
      <dsp:nvSpPr>
        <dsp:cNvPr id="0" name=""/>
        <dsp:cNvSpPr/>
      </dsp:nvSpPr>
      <dsp:spPr>
        <a:xfrm>
          <a:off x="0" y="2510812"/>
          <a:ext cx="11156950" cy="0"/>
        </a:xfrm>
        <a:prstGeom prst="line">
          <a:avLst/>
        </a:prstGeom>
        <a:solidFill>
          <a:schemeClr val="accent2">
            <a:hueOff val="-10369007"/>
            <a:satOff val="-20408"/>
            <a:lumOff val="12745"/>
            <a:alphaOff val="0"/>
          </a:schemeClr>
        </a:solidFill>
        <a:ln w="19050" cap="flat" cmpd="sng" algn="ctr">
          <a:solidFill>
            <a:schemeClr val="accent2">
              <a:hueOff val="-10369007"/>
              <a:satOff val="-20408"/>
              <a:lumOff val="1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BF8A27-D270-41DA-A7DA-042E73017637}">
      <dsp:nvSpPr>
        <dsp:cNvPr id="0" name=""/>
        <dsp:cNvSpPr/>
      </dsp:nvSpPr>
      <dsp:spPr>
        <a:xfrm>
          <a:off x="0" y="2510812"/>
          <a:ext cx="11156950" cy="1254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Why you should invest in power companies on the stock market instead of the AI bubble?</a:t>
          </a:r>
        </a:p>
      </dsp:txBody>
      <dsp:txXfrm>
        <a:off x="0" y="2510812"/>
        <a:ext cx="11156950" cy="12544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47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3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1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6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9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39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8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5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7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93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2.17814" TargetMode="External"/><Relationship Id="rId2" Type="http://schemas.openxmlformats.org/officeDocument/2006/relationships/hyperlink" Target="https://dl.acm.org/doi/10.1145/3744746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inancial graphs on a dark display">
            <a:extLst>
              <a:ext uri="{FF2B5EF4-FFF2-40B4-BE49-F238E27FC236}">
                <a16:creationId xmlns:a16="http://schemas.microsoft.com/office/drawing/2014/main" id="{BB47E3C7-B2B8-5860-DBD6-9F620A8B7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61" b="8439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BFCB27-760B-5FF3-72F5-581461CE1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999" cy="128016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6E5E7-02CB-CEC0-B916-D56DF0C93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39" y="175146"/>
            <a:ext cx="8196432" cy="9601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dirty="0"/>
              <a:t>How Computer Science and Statistics Build Modern AI</a:t>
            </a:r>
            <a:endParaRPr lang="en-US" sz="3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E1ACB-065D-7AA9-FC69-BBFBC6AF2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6472" y="175146"/>
            <a:ext cx="3482804" cy="1179004"/>
          </a:xfrm>
        </p:spPr>
        <p:txBody>
          <a:bodyPr anchor="ctr">
            <a:normAutofit lnSpcReduction="10000"/>
          </a:bodyPr>
          <a:lstStyle/>
          <a:p>
            <a:pPr algn="r">
              <a:lnSpc>
                <a:spcPct val="100000"/>
              </a:lnSpc>
            </a:pPr>
            <a:r>
              <a:rPr lang="en-US" sz="1200" dirty="0"/>
              <a:t>Siyuan Wu</a:t>
            </a:r>
          </a:p>
          <a:p>
            <a:pPr algn="r">
              <a:lnSpc>
                <a:spcPct val="100000"/>
              </a:lnSpc>
            </a:pPr>
            <a:r>
              <a:rPr lang="en-US" sz="1200" dirty="0"/>
              <a:t>EAP II</a:t>
            </a:r>
          </a:p>
          <a:p>
            <a:pPr algn="r">
              <a:lnSpc>
                <a:spcPct val="100000"/>
              </a:lnSpc>
            </a:pPr>
            <a:r>
              <a:rPr lang="en-US" sz="1200" dirty="0"/>
              <a:t>Agnieszka Goeller</a:t>
            </a:r>
          </a:p>
          <a:p>
            <a:pPr algn="r">
              <a:lnSpc>
                <a:spcPct val="100000"/>
              </a:lnSpc>
            </a:pPr>
            <a:r>
              <a:rPr lang="en-US" sz="1200" dirty="0"/>
              <a:t>23 November 2025</a:t>
            </a:r>
          </a:p>
          <a:p>
            <a:pPr algn="r">
              <a:lnSpc>
                <a:spcPct val="100000"/>
              </a:lnSpc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13171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09196-1551-0470-1EBF-481B06429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US" dirty="0"/>
              <a:t>Source’s Credibility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E7E151-6B69-920F-D597-16D0EB30CF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524212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9260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17F1D-E0AE-1701-27E8-99F4EE5A6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>
            <a:normAutofit/>
          </a:bodyPr>
          <a:lstStyle/>
          <a:p>
            <a:r>
              <a:rPr lang="en-US" dirty="0"/>
              <a:t>What I Learned from the Project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D0626-9A58-0FCB-D50F-3F828D643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Project 3 was the first time I really sat down and did a "deep dive" research session, spending an afternoon just reading complex academic papers.</a:t>
            </a:r>
          </a:p>
          <a:p>
            <a:pPr marL="0" indent="0">
              <a:buNone/>
            </a:pPr>
            <a:r>
              <a:rPr lang="en-US" dirty="0"/>
              <a:t>In project 1 I talked about some diminishing local dialects, but with the invention and application of AI making a digital archive of those dialects become possible. </a:t>
            </a:r>
          </a:p>
          <a:p>
            <a:pPr marL="0" indent="0">
              <a:buNone/>
            </a:pPr>
            <a:r>
              <a:rPr lang="en-US" dirty="0"/>
              <a:t>All the experiences I had while doing Project 3 can be further implement to Project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F8D8E-BDA6-7BA6-9980-97F9DC36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00" r="17551" b="-2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6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F58C-369C-FD95-426E-8341CAA48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B44BE-D59F-FFEA-425A-C27BC6DE5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Naveed, Humza, et al. “A Comprehensive Overview of Large Language Models.” ACM Transactions on Intelligent Systems and Technology, 18 Aug 2025, </a:t>
            </a:r>
            <a:r>
              <a:rPr lang="en-US" dirty="0">
                <a:hlinkClick r:id="rId2"/>
              </a:rPr>
              <a:t>https://dl.acm.org/doi/10.1145/3744746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Ji, </a:t>
            </a:r>
            <a:r>
              <a:rPr lang="en-US" dirty="0" err="1"/>
              <a:t>Wenlong</a:t>
            </a:r>
            <a:r>
              <a:rPr lang="en-US" dirty="0"/>
              <a:t>, et al. “An Overview of Large Language Models for Statisticians.” </a:t>
            </a:r>
            <a:r>
              <a:rPr lang="en-US" i="1" dirty="0" err="1"/>
              <a:t>arXiv</a:t>
            </a:r>
            <a:r>
              <a:rPr lang="en-US" dirty="0"/>
              <a:t>, 25 Feb. 2025, </a:t>
            </a:r>
            <a:r>
              <a:rPr lang="en-US" dirty="0">
                <a:hlinkClick r:id="rId3"/>
              </a:rPr>
              <a:t>https://arxiv.org/abs/2502.17814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Min, Jie, et al. “Applied Statistics in the Era of Artificial Intelligence: A Review and Vision.” </a:t>
            </a:r>
            <a:r>
              <a:rPr lang="en-US" i="1" dirty="0" err="1"/>
              <a:t>arXiv</a:t>
            </a:r>
            <a:r>
              <a:rPr lang="en-US" dirty="0"/>
              <a:t>, 13 Dec. 2024, https://arxiv.org/abs/2412.10331</a:t>
            </a:r>
          </a:p>
        </p:txBody>
      </p:sp>
    </p:spTree>
    <p:extLst>
      <p:ext uri="{BB962C8B-B14F-4D97-AF65-F5344CB8AC3E}">
        <p14:creationId xmlns:p14="http://schemas.microsoft.com/office/powerpoint/2010/main" val="2360509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7309E-22CF-06F8-DB9E-BB47FBAD4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08A6D9-B080-DDAA-D12F-DF547D7E66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510032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0805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2EF6F8F-597F-716E-5B22-76DC90B3E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B8AD06-36DC-134A-77DC-299AD726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/>
          </a:bodyPr>
          <a:lstStyle/>
          <a:p>
            <a:r>
              <a:rPr lang="en-US" dirty="0"/>
              <a:t>Why I Chose This Topic: The Spark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AC934FA-18DC-F7A3-0EA7-05EDF7A3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computer tower with many lights and a monitor&#10;&#10;AI-generated content may be incorrect.">
            <a:extLst>
              <a:ext uri="{FF2B5EF4-FFF2-40B4-BE49-F238E27FC236}">
                <a16:creationId xmlns:a16="http://schemas.microsoft.com/office/drawing/2014/main" id="{17B3BA74-96E0-6450-8419-B4815E61B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" r="-3" b="-3"/>
          <a:stretch>
            <a:fillRect/>
          </a:stretch>
        </p:blipFill>
        <p:spPr>
          <a:xfrm>
            <a:off x="3872577" y="2311614"/>
            <a:ext cx="2480071" cy="18426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A4467-CE47-9F6E-A283-A38BB9253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5512" y="2304288"/>
            <a:ext cx="4142232" cy="4069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Origin Story</a:t>
            </a:r>
          </a:p>
          <a:p>
            <a:pPr marL="0" indent="0">
              <a:buNone/>
            </a:pPr>
            <a:r>
              <a:rPr lang="en-US" dirty="0"/>
              <a:t>Back in 10th grade, I decided to build my own PC.</a:t>
            </a:r>
          </a:p>
          <a:p>
            <a:pPr marL="0" indent="0">
              <a:buNone/>
            </a:pPr>
            <a:r>
              <a:rPr lang="en-US" dirty="0"/>
              <a:t>While picking a GPU, I fell down a rabbit hole learning about </a:t>
            </a:r>
            <a:r>
              <a:rPr lang="en-US" i="1" dirty="0"/>
              <a:t>Nvidia DLSS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DLSS</a:t>
            </a:r>
          </a:p>
          <a:p>
            <a:pPr marL="0" indent="0">
              <a:buNone/>
            </a:pPr>
            <a:r>
              <a:rPr lang="en-US" dirty="0"/>
              <a:t>An </a:t>
            </a:r>
            <a:r>
              <a:rPr lang="en-US" i="1" dirty="0"/>
              <a:t>AI-based upscaling technology </a:t>
            </a:r>
            <a:r>
              <a:rPr lang="en-US" dirty="0"/>
              <a:t>by Nvidia that lets GPU render a game at a </a:t>
            </a:r>
            <a:r>
              <a:rPr lang="en-US" i="1" dirty="0"/>
              <a:t>lower resolution</a:t>
            </a:r>
            <a:r>
              <a:rPr lang="en-US" dirty="0"/>
              <a:t> and then uses a trained neural network to reconstruct a higher-resolution image.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 descr="A group of boxes on top of a black box">
            <a:extLst>
              <a:ext uri="{FF2B5EF4-FFF2-40B4-BE49-F238E27FC236}">
                <a16:creationId xmlns:a16="http://schemas.microsoft.com/office/drawing/2014/main" id="{8DE65FD0-433B-B715-5458-0D917471A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5" y="2311614"/>
            <a:ext cx="3096570" cy="4128760"/>
          </a:xfrm>
          <a:prstGeom prst="rect">
            <a:avLst/>
          </a:prstGeom>
        </p:spPr>
      </p:pic>
      <p:pic>
        <p:nvPicPr>
          <p:cNvPr id="18" name="Picture 17" descr="A close up of a machine&#10;&#10;AI-generated content may be incorrect.">
            <a:extLst>
              <a:ext uri="{FF2B5EF4-FFF2-40B4-BE49-F238E27FC236}">
                <a16:creationId xmlns:a16="http://schemas.microsoft.com/office/drawing/2014/main" id="{43F9A403-B76F-3C42-A312-82ABA23DA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13"/>
          <a:stretch>
            <a:fillRect/>
          </a:stretch>
        </p:blipFill>
        <p:spPr>
          <a:xfrm>
            <a:off x="3872577" y="4272228"/>
            <a:ext cx="2480071" cy="216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70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2CBA1-9AFD-3EB7-98A7-E77BD132F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828" r="-1" b="24572"/>
          <a:stretch>
            <a:fillRect/>
          </a:stretch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F770A5-4378-D139-8853-E04D4C465759}"/>
              </a:ext>
            </a:extLst>
          </p:cNvPr>
          <p:cNvSpPr txBox="1"/>
          <p:nvPr/>
        </p:nvSpPr>
        <p:spPr>
          <a:xfrm>
            <a:off x="4019404" y="6580990"/>
            <a:ext cx="4153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DLSS basically double the frame per second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43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135CC14C-8A86-3426-811A-A0592CE967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30148-179A-DE36-5FA2-520374FA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7"/>
            <a:ext cx="4773086" cy="239300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dirty="0">
                <a:solidFill>
                  <a:srgbClr val="FFFFFF"/>
                </a:solidFill>
              </a:rPr>
              <a:t>That experience sparked a genuine interest in Machine Learning, ultimately leads my interest to AI researching.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0CB1D-0298-08F8-FFC1-7CF542163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691" y="3623877"/>
            <a:ext cx="5040785" cy="17240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600" b="1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Double majoring Mathematics &amp; Statistics and Computer Science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4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A0758FE-883A-6147-BAC8-3BFD8331A3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893640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83A56DF3-CAE5-6968-2ABB-ADEF48DC3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7214" y="-195617"/>
            <a:ext cx="8545888" cy="296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6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23504-76B8-E04F-DCF2-2CC9965F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US" dirty="0"/>
              <a:t>Sources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A60EBFDD-64E2-7EEE-883C-085148319F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954447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860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AC883F-69DD-D349-B469-8CDE2139F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CBA06-F333-F25A-D31D-3A810DC2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2121408"/>
          </a:xfrm>
        </p:spPr>
        <p:txBody>
          <a:bodyPr>
            <a:normAutofit/>
          </a:bodyPr>
          <a:lstStyle/>
          <a:p>
            <a:r>
              <a:rPr lang="en-US" sz="4000"/>
              <a:t>Overview of LLMs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0749EA-BE79-9EB1-B769-385489D4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03336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913DE-5FC3-6E84-57B7-19B2096A5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6630" y="612648"/>
            <a:ext cx="659282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Maze">
            <a:extLst>
              <a:ext uri="{FF2B5EF4-FFF2-40B4-BE49-F238E27FC236}">
                <a16:creationId xmlns:a16="http://schemas.microsoft.com/office/drawing/2014/main" id="{57CD713D-8AB4-26AE-BC38-3BB3DAA00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69" y="3511363"/>
            <a:ext cx="2834640" cy="28346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815D9-AF25-8C90-ABA5-2BC4ED100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1033272"/>
            <a:ext cx="6592824" cy="5312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LLM is basically a gigantic text-prediction model. It’s trained on massive text datasets to guess the next small unit of text, called a token. If you string those predictions together, you get paragraphs, answers, and even full conversations. That’s the engine behind a lot of chatbots and AI writing tools we see now.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A8ADE-A901-6229-46D8-FFF0C7003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732" y="3099816"/>
            <a:ext cx="65532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98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A6BD9-CDF9-6455-9811-DD4F98F9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US" dirty="0"/>
              <a:t>What I Learned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Rectangle 2">
            <a:extLst>
              <a:ext uri="{FF2B5EF4-FFF2-40B4-BE49-F238E27FC236}">
                <a16:creationId xmlns:a16="http://schemas.microsoft.com/office/drawing/2014/main" id="{F7190312-6A56-1E15-8B73-749002C7BD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370536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4781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AC883F-69DD-D349-B469-8CDE2139F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A39CB-82A2-72E3-5917-FF206EDCB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212140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Evidence that LLMs are deeply statistical (Naveed et al., 2025)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0749EA-BE79-9EB1-B769-385489D4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03336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913DE-5FC3-6E84-57B7-19B2096A5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6630" y="612648"/>
            <a:ext cx="659282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C02F1E34-1EEA-6E81-45FE-428C73B4D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69" y="3511363"/>
            <a:ext cx="2834640" cy="28346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E6C58-B1A5-A70C-15ED-0FA3A540D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1033272"/>
            <a:ext cx="6592824" cy="5312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preprocessing relies on metrics and statistics: </a:t>
            </a:r>
            <a:r>
              <a:rPr lang="en-US" i="1" dirty="0"/>
              <a:t>2.8. Data </a:t>
            </a:r>
            <a:r>
              <a:rPr lang="en-US" i="1" dirty="0" err="1"/>
              <a:t>PreProcessing</a:t>
            </a:r>
            <a:r>
              <a:rPr lang="en-US" i="1" dirty="0"/>
              <a:t> This section briefly summarizes data preprocessing techniques used in LLMs training. Quality Filtering: For better results, training data quality is essential. Some approaches to filtering data are: 1) classifier based and 2) heuristics-based. Classifier-based approaches train a classifier on high-quality data and predict the quality of text for filtering, whereas heuristics-based employ some rules for filtering like language, metrics, statistics, and keywords.</a:t>
            </a:r>
          </a:p>
          <a:p>
            <a:pPr marL="0" indent="0">
              <a:buNone/>
            </a:pPr>
            <a:r>
              <a:rPr lang="en-US" dirty="0"/>
              <a:t>Scaling laws: tuning size &amp; tokens via statistical patterns: </a:t>
            </a:r>
            <a:r>
              <a:rPr lang="en-US" i="1" dirty="0"/>
              <a:t>Scaling laws study the optimal combination of model parameters, dataset size, and computational resources that predict the improvement in the model performance.</a:t>
            </a:r>
          </a:p>
          <a:p>
            <a:pPr marL="0" indent="0">
              <a:buNone/>
            </a:pPr>
            <a:r>
              <a:rPr lang="en-US" dirty="0"/>
              <a:t>GPT 3: </a:t>
            </a:r>
            <a:r>
              <a:rPr lang="en-US" i="1" dirty="0"/>
              <a:t>It shows that large models can train on larger batch sizes with a lower learning rate to decide the batch size during training, GPT-3 uses the gradient noise scale as in [107].</a:t>
            </a:r>
          </a:p>
        </p:txBody>
      </p:sp>
    </p:spTree>
    <p:extLst>
      <p:ext uri="{BB962C8B-B14F-4D97-AF65-F5344CB8AC3E}">
        <p14:creationId xmlns:p14="http://schemas.microsoft.com/office/powerpoint/2010/main" val="54398270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6642FA743F53448EA1B188B3FB80E5" ma:contentTypeVersion="4" ma:contentTypeDescription="Create a new document." ma:contentTypeScope="" ma:versionID="c44ded6369fb3445125911020ac2dd31">
  <xsd:schema xmlns:xsd="http://www.w3.org/2001/XMLSchema" xmlns:xs="http://www.w3.org/2001/XMLSchema" xmlns:p="http://schemas.microsoft.com/office/2006/metadata/properties" xmlns:ns3="d35965aa-0016-4376-b040-08fa009c537a" targetNamespace="http://schemas.microsoft.com/office/2006/metadata/properties" ma:root="true" ma:fieldsID="a870db346834f7a9551a51aac8ee63d5" ns3:_="">
    <xsd:import namespace="d35965aa-0016-4376-b040-08fa009c537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5965aa-0016-4376-b040-08fa009c537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609D72C-0EB8-4325-B96D-04917D43A3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5965aa-0016-4376-b040-08fa009c53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F2AAAC2-EA68-470A-8311-CF24ECFCCD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FAF25F-E2D1-4B4C-809C-F6B5F918A4C0}">
  <ds:schemaRefs>
    <ds:schemaRef ds:uri="http://schemas.microsoft.com/office/2006/metadata/properties"/>
    <ds:schemaRef ds:uri="http://purl.org/dc/terms/"/>
    <ds:schemaRef ds:uri="http://purl.org/dc/dcmitype/"/>
    <ds:schemaRef ds:uri="http://schemas.microsoft.com/office/2006/documentManagement/types"/>
    <ds:schemaRef ds:uri="d35965aa-0016-4376-b040-08fa009c537a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1054</Words>
  <Application>Microsoft Office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Bierstadt</vt:lpstr>
      <vt:lpstr>GestaltVTI</vt:lpstr>
      <vt:lpstr>How Computer Science and Statistics Build Modern AI</vt:lpstr>
      <vt:lpstr>Why I Chose This Topic: The Spark</vt:lpstr>
      <vt:lpstr>PowerPoint Presentation</vt:lpstr>
      <vt:lpstr>That experience sparked a genuine interest in Machine Learning, ultimately leads my interest to AI researching. </vt:lpstr>
      <vt:lpstr>PowerPoint Presentation</vt:lpstr>
      <vt:lpstr>Sources</vt:lpstr>
      <vt:lpstr>Overview of LLMs</vt:lpstr>
      <vt:lpstr>What I Learned</vt:lpstr>
      <vt:lpstr>Evidence that LLMs are deeply statistical (Naveed et al., 2025)</vt:lpstr>
      <vt:lpstr>Source’s Credibility</vt:lpstr>
      <vt:lpstr>What I Learned from the Project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Siyuan Wu</dc:creator>
  <cp:lastModifiedBy>Siyuan Wu</cp:lastModifiedBy>
  <cp:revision>2</cp:revision>
  <dcterms:created xsi:type="dcterms:W3CDTF">2025-11-23T20:42:10Z</dcterms:created>
  <dcterms:modified xsi:type="dcterms:W3CDTF">2025-11-23T22:43:11Z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0x010100FC6642FA743F53448EA1B188B3FB80E5</vt:lpwstr>
  </property>
</Properties>
</file>